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Anonymous Pro" panose="020B0604020202020204" charset="0"/>
      <p:regular r:id="rId19"/>
    </p:embeddedFont>
    <p:embeddedFont>
      <p:font typeface="Anonymous Pro Bold" panose="020B0604020202020204" charset="0"/>
      <p:regular r:id="rId20"/>
    </p:embeddedFont>
    <p:embeddedFont>
      <p:font typeface="Anton" pitchFamily="2" charset="0"/>
      <p:regular r:id="rId21"/>
    </p:embeddedFont>
    <p:embeddedFont>
      <p:font typeface="Montserrat" panose="020F0502020204030204" pitchFamily="2" charset="0"/>
      <p:regular r:id="rId22"/>
    </p:embeddedFont>
    <p:embeddedFont>
      <p:font typeface="Montserrat Bold" panose="020B0604020202020204" charset="0"/>
      <p:regular r:id="rId23"/>
    </p:embeddedFont>
    <p:embeddedFont>
      <p:font typeface="Montserrat Bold Italics" panose="020B0604020202020204" charset="0"/>
      <p:regular r:id="rId24"/>
    </p:embeddedFont>
    <p:embeddedFont>
      <p:font typeface="Montserrat Italics"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5" d="100"/>
          <a:sy n="55" d="100"/>
        </p:scale>
        <p:origin x="34"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5.jpeg"/><Relationship Id="rId3" Type="http://schemas.openxmlformats.org/officeDocument/2006/relationships/image" Target="../media/image8.png"/><Relationship Id="rId7" Type="http://schemas.openxmlformats.org/officeDocument/2006/relationships/image" Target="../media/image16.svg"/><Relationship Id="rId12" Type="http://schemas.openxmlformats.org/officeDocument/2006/relationships/image" Target="../media/image44.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5.svg"/><Relationship Id="rId5" Type="http://schemas.openxmlformats.org/officeDocument/2006/relationships/image" Target="../media/image3.svg"/><Relationship Id="rId10"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43.pn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8.png"/><Relationship Id="rId7"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3.svg"/><Relationship Id="rId10" Type="http://schemas.openxmlformats.org/officeDocument/2006/relationships/image" Target="../media/image48.png"/><Relationship Id="rId4" Type="http://schemas.openxmlformats.org/officeDocument/2006/relationships/image" Target="../media/image2.png"/><Relationship Id="rId9" Type="http://schemas.openxmlformats.org/officeDocument/2006/relationships/image" Target="../media/image5.svg"/></Relationships>
</file>

<file path=ppt/slides/_rels/slide1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png"/><Relationship Id="rId7"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8.png"/><Relationship Id="rId7" Type="http://schemas.openxmlformats.org/officeDocument/2006/relationships/image" Target="../media/image5.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52.png"/></Relationships>
</file>

<file path=ppt/slides/_rels/slide1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8.png"/><Relationship Id="rId7" Type="http://schemas.openxmlformats.org/officeDocument/2006/relationships/image" Target="../media/image5.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8.png"/><Relationship Id="rId7" Type="http://schemas.openxmlformats.org/officeDocument/2006/relationships/image" Target="../media/image5.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16.svg"/><Relationship Id="rId3" Type="http://schemas.openxmlformats.org/officeDocument/2006/relationships/image" Target="../media/image8.png"/><Relationship Id="rId7" Type="http://schemas.openxmlformats.org/officeDocument/2006/relationships/image" Target="../media/image13.svg"/><Relationship Id="rId12"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58.png"/><Relationship Id="rId5" Type="http://schemas.openxmlformats.org/officeDocument/2006/relationships/image" Target="../media/image3.svg"/><Relationship Id="rId15" Type="http://schemas.openxmlformats.org/officeDocument/2006/relationships/image" Target="../media/image5.svg"/><Relationship Id="rId10" Type="http://schemas.openxmlformats.org/officeDocument/2006/relationships/image" Target="../media/image57.png"/><Relationship Id="rId4" Type="http://schemas.openxmlformats.org/officeDocument/2006/relationships/image" Target="../media/image2.png"/><Relationship Id="rId9" Type="http://schemas.openxmlformats.org/officeDocument/2006/relationships/image" Target="../media/image56.png"/><Relationship Id="rId1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5.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8.png"/><Relationship Id="rId7"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7.png"/><Relationship Id="rId3" Type="http://schemas.openxmlformats.org/officeDocument/2006/relationships/image" Target="../media/image8.png"/><Relationship Id="rId7" Type="http://schemas.openxmlformats.org/officeDocument/2006/relationships/image" Target="../media/image13.svg"/><Relationship Id="rId12" Type="http://schemas.openxmlformats.org/officeDocument/2006/relationships/image" Target="../media/image5.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4.png"/><Relationship Id="rId5" Type="http://schemas.openxmlformats.org/officeDocument/2006/relationships/image" Target="../media/image3.svg"/><Relationship Id="rId15" Type="http://schemas.openxmlformats.org/officeDocument/2006/relationships/image" Target="../media/image19.png"/><Relationship Id="rId10" Type="http://schemas.openxmlformats.org/officeDocument/2006/relationships/image" Target="../media/image16.svg"/><Relationship Id="rId4" Type="http://schemas.openxmlformats.org/officeDocument/2006/relationships/image" Target="../media/image2.png"/><Relationship Id="rId9" Type="http://schemas.openxmlformats.org/officeDocument/2006/relationships/image" Target="../media/image15.png"/><Relationship Id="rId14" Type="http://schemas.openxmlformats.org/officeDocument/2006/relationships/image" Target="../media/image18.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8.png"/><Relationship Id="rId7"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3.svg"/><Relationship Id="rId10" Type="http://schemas.openxmlformats.org/officeDocument/2006/relationships/image" Target="../media/image24.png"/><Relationship Id="rId4" Type="http://schemas.openxmlformats.org/officeDocument/2006/relationships/image" Target="../media/image2.png"/><Relationship Id="rId9" Type="http://schemas.openxmlformats.org/officeDocument/2006/relationships/image" Target="../media/image23.sv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8.png"/><Relationship Id="rId7"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5.svg"/><Relationship Id="rId5" Type="http://schemas.openxmlformats.org/officeDocument/2006/relationships/image" Target="../media/image3.svg"/><Relationship Id="rId10"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25.sv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8.png"/><Relationship Id="rId7"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5.svg"/><Relationship Id="rId5" Type="http://schemas.openxmlformats.org/officeDocument/2006/relationships/image" Target="../media/image3.svg"/><Relationship Id="rId10"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25.svg"/></Relationships>
</file>

<file path=ppt/slides/_rels/slide7.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8.png"/><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0.jpeg"/><Relationship Id="rId11" Type="http://schemas.openxmlformats.org/officeDocument/2006/relationships/image" Target="../media/image33.jpeg"/><Relationship Id="rId5" Type="http://schemas.openxmlformats.org/officeDocument/2006/relationships/image" Target="../media/image3.svg"/><Relationship Id="rId10" Type="http://schemas.openxmlformats.org/officeDocument/2006/relationships/image" Target="../media/image32.png"/><Relationship Id="rId4" Type="http://schemas.openxmlformats.org/officeDocument/2006/relationships/image" Target="../media/image2.png"/><Relationship Id="rId9" Type="http://schemas.openxmlformats.org/officeDocument/2006/relationships/image" Target="../media/image31.jpeg"/></Relationships>
</file>

<file path=ppt/slides/_rels/slide8.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8.png"/><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4.jpeg"/><Relationship Id="rId11" Type="http://schemas.openxmlformats.org/officeDocument/2006/relationships/image" Target="../media/image37.jpeg"/><Relationship Id="rId5" Type="http://schemas.openxmlformats.org/officeDocument/2006/relationships/image" Target="../media/image3.svg"/><Relationship Id="rId10" Type="http://schemas.openxmlformats.org/officeDocument/2006/relationships/image" Target="../media/image36.png"/><Relationship Id="rId4" Type="http://schemas.openxmlformats.org/officeDocument/2006/relationships/image" Target="../media/image2.png"/><Relationship Id="rId9" Type="http://schemas.openxmlformats.org/officeDocument/2006/relationships/image" Target="../media/image35.jpeg"/></Relationships>
</file>

<file path=ppt/slides/_rels/slide9.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8.png"/><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8.jpeg"/><Relationship Id="rId11" Type="http://schemas.openxmlformats.org/officeDocument/2006/relationships/image" Target="../media/image41.jpeg"/><Relationship Id="rId5" Type="http://schemas.openxmlformats.org/officeDocument/2006/relationships/image" Target="../media/image3.svg"/><Relationship Id="rId10" Type="http://schemas.openxmlformats.org/officeDocument/2006/relationships/image" Target="../media/image40.png"/><Relationship Id="rId4" Type="http://schemas.openxmlformats.org/officeDocument/2006/relationships/image" Target="../media/image2.png"/><Relationship Id="rId9" Type="http://schemas.openxmlformats.org/officeDocument/2006/relationships/image" Target="../media/image3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GB"/>
          </a:p>
        </p:txBody>
      </p:sp>
      <p:sp>
        <p:nvSpPr>
          <p:cNvPr id="3" name="TextBox 3"/>
          <p:cNvSpPr txBox="1"/>
          <p:nvPr/>
        </p:nvSpPr>
        <p:spPr>
          <a:xfrm>
            <a:off x="7452897" y="6096866"/>
            <a:ext cx="9546387" cy="2977938"/>
          </a:xfrm>
          <a:prstGeom prst="rect">
            <a:avLst/>
          </a:prstGeom>
        </p:spPr>
        <p:txBody>
          <a:bodyPr lIns="0" tIns="0" rIns="0" bIns="0" rtlCol="0" anchor="t">
            <a:spAutoFit/>
          </a:bodyPr>
          <a:lstStyle/>
          <a:p>
            <a:pPr algn="l">
              <a:lnSpc>
                <a:spcPts val="24231"/>
              </a:lnSpc>
              <a:spcBef>
                <a:spcPct val="0"/>
              </a:spcBef>
            </a:pPr>
            <a:r>
              <a:rPr lang="en-US" sz="17308">
                <a:solidFill>
                  <a:srgbClr val="FFFFFF">
                    <a:alpha val="5882"/>
                  </a:srgbClr>
                </a:solidFill>
                <a:latin typeface="Anton"/>
                <a:ea typeface="Anton"/>
                <a:cs typeface="Anton"/>
                <a:sym typeface="Anton"/>
              </a:rPr>
              <a:t>COMPUTER</a:t>
            </a:r>
          </a:p>
        </p:txBody>
      </p:sp>
      <p:grpSp>
        <p:nvGrpSpPr>
          <p:cNvPr id="4" name="Group 4"/>
          <p:cNvGrpSpPr/>
          <p:nvPr/>
        </p:nvGrpSpPr>
        <p:grpSpPr>
          <a:xfrm>
            <a:off x="17346890" y="9074804"/>
            <a:ext cx="15928354" cy="964373"/>
            <a:chOff x="0" y="0"/>
            <a:chExt cx="4195122" cy="253991"/>
          </a:xfrm>
        </p:grpSpPr>
        <p:sp>
          <p:nvSpPr>
            <p:cNvPr id="5" name="Freeform 5"/>
            <p:cNvSpPr/>
            <p:nvPr/>
          </p:nvSpPr>
          <p:spPr>
            <a:xfrm>
              <a:off x="0" y="0"/>
              <a:ext cx="4195122" cy="253991"/>
            </a:xfrm>
            <a:custGeom>
              <a:avLst/>
              <a:gdLst/>
              <a:ahLst/>
              <a:cxnLst/>
              <a:rect l="l" t="t" r="r" b="b"/>
              <a:pathLst>
                <a:path w="4195122" h="253991">
                  <a:moveTo>
                    <a:pt x="0" y="0"/>
                  </a:moveTo>
                  <a:lnTo>
                    <a:pt x="4195122" y="0"/>
                  </a:lnTo>
                  <a:lnTo>
                    <a:pt x="4195122" y="253991"/>
                  </a:lnTo>
                  <a:lnTo>
                    <a:pt x="0" y="253991"/>
                  </a:lnTo>
                  <a:close/>
                </a:path>
              </a:pathLst>
            </a:custGeom>
            <a:gradFill rotWithShape="1">
              <a:gsLst>
                <a:gs pos="0">
                  <a:srgbClr val="862C41">
                    <a:alpha val="100000"/>
                  </a:srgbClr>
                </a:gs>
                <a:gs pos="100000">
                  <a:srgbClr val="721839">
                    <a:alpha val="0"/>
                  </a:srgbClr>
                </a:gs>
              </a:gsLst>
              <a:lin ang="0"/>
            </a:gradFill>
          </p:spPr>
          <p:txBody>
            <a:bodyPr/>
            <a:lstStyle/>
            <a:p>
              <a:endParaRPr lang="en-GB"/>
            </a:p>
          </p:txBody>
        </p:sp>
        <p:sp>
          <p:nvSpPr>
            <p:cNvPr id="6" name="TextBox 6"/>
            <p:cNvSpPr txBox="1"/>
            <p:nvPr/>
          </p:nvSpPr>
          <p:spPr>
            <a:xfrm>
              <a:off x="0" y="-38100"/>
              <a:ext cx="4195122" cy="292091"/>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375171" y="366181"/>
            <a:ext cx="15553183" cy="7135651"/>
          </a:xfrm>
          <a:prstGeom prst="rect">
            <a:avLst/>
          </a:prstGeom>
        </p:spPr>
        <p:txBody>
          <a:bodyPr lIns="0" tIns="0" rIns="0" bIns="0" rtlCol="0" anchor="t">
            <a:spAutoFit/>
          </a:bodyPr>
          <a:lstStyle/>
          <a:p>
            <a:pPr algn="l">
              <a:lnSpc>
                <a:spcPts val="58484"/>
              </a:lnSpc>
              <a:spcBef>
                <a:spcPct val="0"/>
              </a:spcBef>
            </a:pPr>
            <a:r>
              <a:rPr lang="en-US" sz="41774">
                <a:solidFill>
                  <a:srgbClr val="FFFFFF">
                    <a:alpha val="5882"/>
                  </a:srgbClr>
                </a:solidFill>
                <a:latin typeface="Anton"/>
                <a:ea typeface="Anton"/>
                <a:cs typeface="Anton"/>
                <a:sym typeface="Anton"/>
              </a:rPr>
              <a:t>ANALOG</a:t>
            </a:r>
          </a:p>
        </p:txBody>
      </p:sp>
      <p:grpSp>
        <p:nvGrpSpPr>
          <p:cNvPr id="8" name="Group 8"/>
          <p:cNvGrpSpPr/>
          <p:nvPr/>
        </p:nvGrpSpPr>
        <p:grpSpPr>
          <a:xfrm>
            <a:off x="0" y="3093573"/>
            <a:ext cx="15928354" cy="2900878"/>
            <a:chOff x="0" y="0"/>
            <a:chExt cx="4195122" cy="764017"/>
          </a:xfrm>
        </p:grpSpPr>
        <p:sp>
          <p:nvSpPr>
            <p:cNvPr id="9" name="Freeform 9"/>
            <p:cNvSpPr/>
            <p:nvPr/>
          </p:nvSpPr>
          <p:spPr>
            <a:xfrm>
              <a:off x="0" y="0"/>
              <a:ext cx="4195122" cy="764017"/>
            </a:xfrm>
            <a:custGeom>
              <a:avLst/>
              <a:gdLst/>
              <a:ahLst/>
              <a:cxnLst/>
              <a:rect l="l" t="t" r="r" b="b"/>
              <a:pathLst>
                <a:path w="4195122" h="764017">
                  <a:moveTo>
                    <a:pt x="0" y="0"/>
                  </a:moveTo>
                  <a:lnTo>
                    <a:pt x="4195122" y="0"/>
                  </a:lnTo>
                  <a:lnTo>
                    <a:pt x="4195122" y="764017"/>
                  </a:lnTo>
                  <a:lnTo>
                    <a:pt x="0" y="764017"/>
                  </a:lnTo>
                  <a:close/>
                </a:path>
              </a:pathLst>
            </a:custGeom>
            <a:gradFill rotWithShape="1">
              <a:gsLst>
                <a:gs pos="0">
                  <a:srgbClr val="862C41">
                    <a:alpha val="100000"/>
                  </a:srgbClr>
                </a:gs>
                <a:gs pos="100000">
                  <a:srgbClr val="721839">
                    <a:alpha val="0"/>
                  </a:srgbClr>
                </a:gs>
              </a:gsLst>
              <a:lin ang="0"/>
            </a:gradFill>
          </p:spPr>
          <p:txBody>
            <a:bodyPr/>
            <a:lstStyle/>
            <a:p>
              <a:endParaRPr lang="en-GB"/>
            </a:p>
          </p:txBody>
        </p:sp>
        <p:sp>
          <p:nvSpPr>
            <p:cNvPr id="10" name="TextBox 10"/>
            <p:cNvSpPr txBox="1"/>
            <p:nvPr/>
          </p:nvSpPr>
          <p:spPr>
            <a:xfrm>
              <a:off x="0" y="-38100"/>
              <a:ext cx="4195122" cy="802117"/>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6828069" y="685926"/>
            <a:ext cx="629458" cy="685548"/>
          </a:xfrm>
          <a:custGeom>
            <a:avLst/>
            <a:gdLst/>
            <a:ahLst/>
            <a:cxnLst/>
            <a:rect l="l" t="t" r="r" b="b"/>
            <a:pathLst>
              <a:path w="629458" h="685548">
                <a:moveTo>
                  <a:pt x="0" y="0"/>
                </a:moveTo>
                <a:lnTo>
                  <a:pt x="629458" y="0"/>
                </a:lnTo>
                <a:lnTo>
                  <a:pt x="629458" y="685548"/>
                </a:lnTo>
                <a:lnTo>
                  <a:pt x="0" y="6855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12" name="Freeform 12"/>
          <p:cNvSpPr/>
          <p:nvPr/>
        </p:nvSpPr>
        <p:spPr>
          <a:xfrm>
            <a:off x="789189" y="8664797"/>
            <a:ext cx="2867646" cy="745588"/>
          </a:xfrm>
          <a:custGeom>
            <a:avLst/>
            <a:gdLst/>
            <a:ahLst/>
            <a:cxnLst/>
            <a:rect l="l" t="t" r="r" b="b"/>
            <a:pathLst>
              <a:path w="2867646" h="745588">
                <a:moveTo>
                  <a:pt x="0" y="0"/>
                </a:moveTo>
                <a:lnTo>
                  <a:pt x="2867646" y="0"/>
                </a:lnTo>
                <a:lnTo>
                  <a:pt x="2867646" y="745588"/>
                </a:lnTo>
                <a:lnTo>
                  <a:pt x="0" y="745588"/>
                </a:lnTo>
                <a:lnTo>
                  <a:pt x="0" y="0"/>
                </a:lnTo>
                <a:close/>
              </a:path>
            </a:pathLst>
          </a:custGeom>
          <a:blipFill>
            <a:blip r:embed="rId5">
              <a:alphaModFix amt="7999"/>
              <a:extLst>
                <a:ext uri="{96DAC541-7B7A-43D3-8B79-37D633B846F1}">
                  <asvg:svgBlip xmlns:asvg="http://schemas.microsoft.com/office/drawing/2016/SVG/main" r:embed="rId6"/>
                </a:ext>
              </a:extLst>
            </a:blip>
            <a:stretch>
              <a:fillRect/>
            </a:stretch>
          </a:blipFill>
        </p:spPr>
        <p:txBody>
          <a:bodyPr/>
          <a:lstStyle/>
          <a:p>
            <a:endParaRPr lang="en-GB"/>
          </a:p>
        </p:txBody>
      </p:sp>
      <p:sp>
        <p:nvSpPr>
          <p:cNvPr id="13" name="Freeform 13"/>
          <p:cNvSpPr/>
          <p:nvPr/>
        </p:nvSpPr>
        <p:spPr>
          <a:xfrm>
            <a:off x="12045039" y="4877065"/>
            <a:ext cx="6242961" cy="5143500"/>
          </a:xfrm>
          <a:custGeom>
            <a:avLst/>
            <a:gdLst/>
            <a:ahLst/>
            <a:cxnLst/>
            <a:rect l="l" t="t" r="r" b="b"/>
            <a:pathLst>
              <a:path w="6242961" h="5143500">
                <a:moveTo>
                  <a:pt x="0" y="0"/>
                </a:moveTo>
                <a:lnTo>
                  <a:pt x="6242961" y="0"/>
                </a:lnTo>
                <a:lnTo>
                  <a:pt x="6242961" y="5143500"/>
                </a:lnTo>
                <a:lnTo>
                  <a:pt x="0" y="5143500"/>
                </a:lnTo>
                <a:lnTo>
                  <a:pt x="0" y="0"/>
                </a:lnTo>
                <a:close/>
              </a:path>
            </a:pathLst>
          </a:custGeom>
          <a:blipFill>
            <a:blip r:embed="rId7"/>
            <a:stretch>
              <a:fillRect r="-9851"/>
            </a:stretch>
          </a:blipFill>
        </p:spPr>
        <p:txBody>
          <a:bodyPr/>
          <a:lstStyle/>
          <a:p>
            <a:endParaRPr lang="en-GB"/>
          </a:p>
        </p:txBody>
      </p:sp>
      <p:sp>
        <p:nvSpPr>
          <p:cNvPr id="14" name="Freeform 14"/>
          <p:cNvSpPr/>
          <p:nvPr/>
        </p:nvSpPr>
        <p:spPr>
          <a:xfrm rot="-7730437">
            <a:off x="11807353" y="-446422"/>
            <a:ext cx="4767719" cy="6680593"/>
          </a:xfrm>
          <a:custGeom>
            <a:avLst/>
            <a:gdLst/>
            <a:ahLst/>
            <a:cxnLst/>
            <a:rect l="l" t="t" r="r" b="b"/>
            <a:pathLst>
              <a:path w="4767719" h="6680593">
                <a:moveTo>
                  <a:pt x="0" y="0"/>
                </a:moveTo>
                <a:lnTo>
                  <a:pt x="4767719" y="0"/>
                </a:lnTo>
                <a:lnTo>
                  <a:pt x="4767719" y="6680593"/>
                </a:lnTo>
                <a:lnTo>
                  <a:pt x="0" y="6680593"/>
                </a:lnTo>
                <a:lnTo>
                  <a:pt x="0" y="0"/>
                </a:lnTo>
                <a:close/>
              </a:path>
            </a:pathLst>
          </a:custGeom>
          <a:blipFill>
            <a:blip r:embed="rId8"/>
            <a:stretch>
              <a:fillRect l="-2545" r="-2545"/>
            </a:stretch>
          </a:blipFill>
        </p:spPr>
        <p:txBody>
          <a:bodyPr/>
          <a:lstStyle/>
          <a:p>
            <a:endParaRPr lang="en-GB"/>
          </a:p>
        </p:txBody>
      </p:sp>
      <p:sp>
        <p:nvSpPr>
          <p:cNvPr id="15" name="TextBox 15"/>
          <p:cNvSpPr txBox="1"/>
          <p:nvPr/>
        </p:nvSpPr>
        <p:spPr>
          <a:xfrm>
            <a:off x="2223012" y="2891019"/>
            <a:ext cx="7264058" cy="2581275"/>
          </a:xfrm>
          <a:prstGeom prst="rect">
            <a:avLst/>
          </a:prstGeom>
        </p:spPr>
        <p:txBody>
          <a:bodyPr lIns="0" tIns="0" rIns="0" bIns="0" rtlCol="0" anchor="t">
            <a:spAutoFit/>
          </a:bodyPr>
          <a:lstStyle/>
          <a:p>
            <a:pPr algn="l">
              <a:lnSpc>
                <a:spcPts val="21000"/>
              </a:lnSpc>
              <a:spcBef>
                <a:spcPct val="0"/>
              </a:spcBef>
            </a:pPr>
            <a:r>
              <a:rPr lang="en-US" sz="15000">
                <a:gradFill>
                  <a:gsLst>
                    <a:gs pos="0">
                      <a:srgbClr val="8C52FF">
                        <a:alpha val="100000"/>
                      </a:srgbClr>
                    </a:gs>
                    <a:gs pos="100000">
                      <a:srgbClr val="FF914D">
                        <a:alpha val="100000"/>
                      </a:srgbClr>
                    </a:gs>
                  </a:gsLst>
                  <a:lin ang="0"/>
                </a:gradFill>
                <a:latin typeface="Anton"/>
                <a:ea typeface="Anton"/>
                <a:cs typeface="Anton"/>
                <a:sym typeface="Anton"/>
              </a:rPr>
              <a:t>ANALOG</a:t>
            </a:r>
          </a:p>
        </p:txBody>
      </p:sp>
      <p:sp>
        <p:nvSpPr>
          <p:cNvPr id="16" name="TextBox 16"/>
          <p:cNvSpPr txBox="1"/>
          <p:nvPr/>
        </p:nvSpPr>
        <p:spPr>
          <a:xfrm>
            <a:off x="7930210" y="2891019"/>
            <a:ext cx="7840751" cy="2581275"/>
          </a:xfrm>
          <a:prstGeom prst="rect">
            <a:avLst/>
          </a:prstGeom>
        </p:spPr>
        <p:txBody>
          <a:bodyPr lIns="0" tIns="0" rIns="0" bIns="0" rtlCol="0" anchor="t">
            <a:spAutoFit/>
          </a:bodyPr>
          <a:lstStyle/>
          <a:p>
            <a:pPr algn="l">
              <a:lnSpc>
                <a:spcPts val="21000"/>
              </a:lnSpc>
              <a:spcBef>
                <a:spcPct val="0"/>
              </a:spcBef>
            </a:pPr>
            <a:r>
              <a:rPr lang="en-US" sz="15000" dirty="0">
                <a:solidFill>
                  <a:srgbClr val="FFFFFF"/>
                </a:solidFill>
                <a:latin typeface="Anton"/>
                <a:ea typeface="Anton"/>
                <a:cs typeface="Anton"/>
                <a:sym typeface="Anton"/>
              </a:rPr>
              <a:t>COMPUTER</a:t>
            </a:r>
          </a:p>
        </p:txBody>
      </p:sp>
      <p:sp>
        <p:nvSpPr>
          <p:cNvPr id="17" name="TextBox 17"/>
          <p:cNvSpPr txBox="1"/>
          <p:nvPr/>
        </p:nvSpPr>
        <p:spPr>
          <a:xfrm>
            <a:off x="789189" y="6797910"/>
            <a:ext cx="4042135" cy="342436"/>
          </a:xfrm>
          <a:prstGeom prst="rect">
            <a:avLst/>
          </a:prstGeom>
        </p:spPr>
        <p:txBody>
          <a:bodyPr lIns="0" tIns="0" rIns="0" bIns="0" rtlCol="0" anchor="t">
            <a:spAutoFit/>
          </a:bodyPr>
          <a:lstStyle/>
          <a:p>
            <a:pPr algn="l">
              <a:lnSpc>
                <a:spcPts val="2738"/>
              </a:lnSpc>
              <a:spcBef>
                <a:spcPct val="0"/>
              </a:spcBef>
            </a:pPr>
            <a:r>
              <a:rPr lang="en-US" sz="1956">
                <a:solidFill>
                  <a:srgbClr val="FFFFFF"/>
                </a:solidFill>
                <a:latin typeface="Montserrat"/>
                <a:ea typeface="Montserrat"/>
                <a:cs typeface="Montserrat"/>
                <a:sym typeface="Montserrat"/>
              </a:rPr>
              <a:t>230726L  - Wijesinghe.U.G.S.K.D</a:t>
            </a:r>
          </a:p>
        </p:txBody>
      </p:sp>
      <p:sp>
        <p:nvSpPr>
          <p:cNvPr id="18" name="TextBox 18"/>
          <p:cNvSpPr txBox="1"/>
          <p:nvPr/>
        </p:nvSpPr>
        <p:spPr>
          <a:xfrm>
            <a:off x="17589442" y="9362760"/>
            <a:ext cx="459363" cy="340836"/>
          </a:xfrm>
          <a:prstGeom prst="rect">
            <a:avLst/>
          </a:prstGeom>
        </p:spPr>
        <p:txBody>
          <a:bodyPr lIns="0" tIns="0" rIns="0" bIns="0" rtlCol="0" anchor="t">
            <a:spAutoFit/>
          </a:bodyPr>
          <a:lstStyle/>
          <a:p>
            <a:pPr algn="ctr">
              <a:lnSpc>
                <a:spcPts val="2738"/>
              </a:lnSpc>
              <a:spcBef>
                <a:spcPct val="0"/>
              </a:spcBef>
            </a:pPr>
            <a:r>
              <a:rPr lang="en-US" sz="1956">
                <a:solidFill>
                  <a:srgbClr val="FFFFFF"/>
                </a:solidFill>
                <a:latin typeface="Montserrat"/>
                <a:ea typeface="Montserrat"/>
                <a:cs typeface="Montserrat"/>
                <a:sym typeface="Montserrat"/>
              </a:rPr>
              <a:t>01</a:t>
            </a:r>
          </a:p>
        </p:txBody>
      </p:sp>
      <p:sp>
        <p:nvSpPr>
          <p:cNvPr id="19" name="TextBox 19"/>
          <p:cNvSpPr txBox="1"/>
          <p:nvPr/>
        </p:nvSpPr>
        <p:spPr>
          <a:xfrm>
            <a:off x="814738" y="739720"/>
            <a:ext cx="8329262" cy="505936"/>
          </a:xfrm>
          <a:prstGeom prst="rect">
            <a:avLst/>
          </a:prstGeom>
        </p:spPr>
        <p:txBody>
          <a:bodyPr lIns="0" tIns="0" rIns="0" bIns="0" rtlCol="0" anchor="t">
            <a:spAutoFit/>
          </a:bodyPr>
          <a:lstStyle/>
          <a:p>
            <a:pPr algn="l">
              <a:lnSpc>
                <a:spcPts val="4138"/>
              </a:lnSpc>
              <a:spcBef>
                <a:spcPct val="0"/>
              </a:spcBef>
            </a:pPr>
            <a:r>
              <a:rPr lang="en-US" sz="2956" b="1">
                <a:solidFill>
                  <a:srgbClr val="FFFFFF"/>
                </a:solidFill>
                <a:latin typeface="Montserrat Bold"/>
                <a:ea typeface="Montserrat Bold"/>
                <a:cs typeface="Montserrat Bold"/>
                <a:sym typeface="Montserrat Bold"/>
              </a:rPr>
              <a:t>EN2091 - Laboratory Practice and Projects</a:t>
            </a:r>
          </a:p>
        </p:txBody>
      </p:sp>
      <p:sp>
        <p:nvSpPr>
          <p:cNvPr id="20" name="TextBox 20"/>
          <p:cNvSpPr txBox="1"/>
          <p:nvPr/>
        </p:nvSpPr>
        <p:spPr>
          <a:xfrm>
            <a:off x="814738" y="5899201"/>
            <a:ext cx="7689409" cy="854075"/>
          </a:xfrm>
          <a:prstGeom prst="rect">
            <a:avLst/>
          </a:prstGeom>
        </p:spPr>
        <p:txBody>
          <a:bodyPr lIns="0" tIns="0" rIns="0" bIns="0" rtlCol="0" anchor="t">
            <a:spAutoFit/>
          </a:bodyPr>
          <a:lstStyle/>
          <a:p>
            <a:pPr algn="l">
              <a:lnSpc>
                <a:spcPts val="7000"/>
              </a:lnSpc>
              <a:spcBef>
                <a:spcPct val="0"/>
              </a:spcBef>
            </a:pPr>
            <a:r>
              <a:rPr lang="en-US" sz="5000" b="1" i="1">
                <a:solidFill>
                  <a:srgbClr val="FFFFFF"/>
                </a:solidFill>
                <a:latin typeface="Montserrat Bold Italics"/>
                <a:ea typeface="Montserrat Bold Italics"/>
                <a:cs typeface="Montserrat Bold Italics"/>
                <a:sym typeface="Montserrat Bold Italics"/>
              </a:rPr>
              <a:t>TEAM HYPERTRONICS</a:t>
            </a:r>
          </a:p>
        </p:txBody>
      </p:sp>
      <p:sp>
        <p:nvSpPr>
          <p:cNvPr id="21" name="TextBox 21"/>
          <p:cNvSpPr txBox="1"/>
          <p:nvPr/>
        </p:nvSpPr>
        <p:spPr>
          <a:xfrm>
            <a:off x="789189" y="7253785"/>
            <a:ext cx="3844704" cy="342436"/>
          </a:xfrm>
          <a:prstGeom prst="rect">
            <a:avLst/>
          </a:prstGeom>
        </p:spPr>
        <p:txBody>
          <a:bodyPr lIns="0" tIns="0" rIns="0" bIns="0" rtlCol="0" anchor="t">
            <a:spAutoFit/>
          </a:bodyPr>
          <a:lstStyle/>
          <a:p>
            <a:pPr algn="l">
              <a:lnSpc>
                <a:spcPts val="2738"/>
              </a:lnSpc>
              <a:spcBef>
                <a:spcPct val="0"/>
              </a:spcBef>
            </a:pPr>
            <a:r>
              <a:rPr lang="en-US" sz="1956">
                <a:solidFill>
                  <a:srgbClr val="FFFFFF"/>
                </a:solidFill>
                <a:latin typeface="Montserrat"/>
                <a:ea typeface="Montserrat"/>
                <a:cs typeface="Montserrat"/>
                <a:sym typeface="Montserrat"/>
              </a:rPr>
              <a:t>230724E -  Wijesekara.W.A.G.S.</a:t>
            </a:r>
          </a:p>
        </p:txBody>
      </p:sp>
      <p:sp>
        <p:nvSpPr>
          <p:cNvPr id="22" name="TextBox 22"/>
          <p:cNvSpPr txBox="1"/>
          <p:nvPr/>
        </p:nvSpPr>
        <p:spPr>
          <a:xfrm>
            <a:off x="789189" y="7709660"/>
            <a:ext cx="4042135" cy="342436"/>
          </a:xfrm>
          <a:prstGeom prst="rect">
            <a:avLst/>
          </a:prstGeom>
        </p:spPr>
        <p:txBody>
          <a:bodyPr lIns="0" tIns="0" rIns="0" bIns="0" rtlCol="0" anchor="t">
            <a:spAutoFit/>
          </a:bodyPr>
          <a:lstStyle/>
          <a:p>
            <a:pPr algn="l">
              <a:lnSpc>
                <a:spcPts val="2738"/>
              </a:lnSpc>
              <a:spcBef>
                <a:spcPct val="0"/>
              </a:spcBef>
            </a:pPr>
            <a:r>
              <a:rPr lang="en-US" sz="1956">
                <a:solidFill>
                  <a:srgbClr val="FFFFFF"/>
                </a:solidFill>
                <a:latin typeface="Montserrat"/>
                <a:ea typeface="Montserrat"/>
                <a:cs typeface="Montserrat"/>
                <a:sym typeface="Montserrat"/>
              </a:rPr>
              <a:t>230659H - Upekshani.T.S.</a:t>
            </a:r>
          </a:p>
        </p:txBody>
      </p:sp>
      <p:sp>
        <p:nvSpPr>
          <p:cNvPr id="23" name="TextBox 23"/>
          <p:cNvSpPr txBox="1"/>
          <p:nvPr/>
        </p:nvSpPr>
        <p:spPr>
          <a:xfrm>
            <a:off x="814738" y="8166396"/>
            <a:ext cx="4042135" cy="342436"/>
          </a:xfrm>
          <a:prstGeom prst="rect">
            <a:avLst/>
          </a:prstGeom>
        </p:spPr>
        <p:txBody>
          <a:bodyPr lIns="0" tIns="0" rIns="0" bIns="0" rtlCol="0" anchor="t">
            <a:spAutoFit/>
          </a:bodyPr>
          <a:lstStyle/>
          <a:p>
            <a:pPr algn="l">
              <a:lnSpc>
                <a:spcPts val="2738"/>
              </a:lnSpc>
              <a:spcBef>
                <a:spcPct val="0"/>
              </a:spcBef>
            </a:pPr>
            <a:r>
              <a:rPr lang="en-US" sz="1956">
                <a:solidFill>
                  <a:srgbClr val="FFFFFF"/>
                </a:solidFill>
                <a:latin typeface="Montserrat"/>
                <a:ea typeface="Montserrat"/>
                <a:cs typeface="Montserrat"/>
                <a:sym typeface="Montserrat"/>
              </a:rPr>
              <a:t>230147L  -  Dilhara.D.S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GB"/>
          </a:p>
        </p:txBody>
      </p:sp>
      <p:sp>
        <p:nvSpPr>
          <p:cNvPr id="3" name="Freeform 3"/>
          <p:cNvSpPr/>
          <p:nvPr/>
        </p:nvSpPr>
        <p:spPr>
          <a:xfrm>
            <a:off x="6522084" y="0"/>
            <a:ext cx="13575177" cy="10418956"/>
          </a:xfrm>
          <a:custGeom>
            <a:avLst/>
            <a:gdLst/>
            <a:ahLst/>
            <a:cxnLst/>
            <a:rect l="l" t="t" r="r" b="b"/>
            <a:pathLst>
              <a:path w="13575177" h="10418956">
                <a:moveTo>
                  <a:pt x="0" y="0"/>
                </a:moveTo>
                <a:lnTo>
                  <a:pt x="13575177" y="0"/>
                </a:lnTo>
                <a:lnTo>
                  <a:pt x="13575177" y="10418956"/>
                </a:lnTo>
                <a:lnTo>
                  <a:pt x="0" y="10418956"/>
                </a:lnTo>
                <a:lnTo>
                  <a:pt x="0" y="0"/>
                </a:lnTo>
                <a:close/>
              </a:path>
            </a:pathLst>
          </a:custGeom>
          <a:blipFill>
            <a:blip r:embed="rId3">
              <a:alphaModFix amt="6000"/>
            </a:blip>
            <a:stretch>
              <a:fillRect t="-59112" r="-34834" b="-75126"/>
            </a:stretch>
          </a:blipFill>
        </p:spPr>
        <p:txBody>
          <a:bodyPr/>
          <a:lstStyle/>
          <a:p>
            <a:endParaRPr lang="en-GB"/>
          </a:p>
        </p:txBody>
      </p:sp>
      <p:sp>
        <p:nvSpPr>
          <p:cNvPr id="4" name="Freeform 4"/>
          <p:cNvSpPr/>
          <p:nvPr/>
        </p:nvSpPr>
        <p:spPr>
          <a:xfrm>
            <a:off x="16828069" y="685926"/>
            <a:ext cx="629458" cy="685548"/>
          </a:xfrm>
          <a:custGeom>
            <a:avLst/>
            <a:gdLst/>
            <a:ahLst/>
            <a:cxnLst/>
            <a:rect l="l" t="t" r="r" b="b"/>
            <a:pathLst>
              <a:path w="629458" h="685548">
                <a:moveTo>
                  <a:pt x="0" y="0"/>
                </a:moveTo>
                <a:lnTo>
                  <a:pt x="629458" y="0"/>
                </a:lnTo>
                <a:lnTo>
                  <a:pt x="629458" y="685548"/>
                </a:lnTo>
                <a:lnTo>
                  <a:pt x="0" y="6855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grpSp>
        <p:nvGrpSpPr>
          <p:cNvPr id="5" name="Group 5"/>
          <p:cNvGrpSpPr/>
          <p:nvPr/>
        </p:nvGrpSpPr>
        <p:grpSpPr>
          <a:xfrm>
            <a:off x="2498276" y="1465879"/>
            <a:ext cx="16029873" cy="964373"/>
            <a:chOff x="0" y="0"/>
            <a:chExt cx="4221860" cy="253991"/>
          </a:xfrm>
        </p:grpSpPr>
        <p:sp>
          <p:nvSpPr>
            <p:cNvPr id="6" name="Freeform 6"/>
            <p:cNvSpPr/>
            <p:nvPr/>
          </p:nvSpPr>
          <p:spPr>
            <a:xfrm>
              <a:off x="0" y="0"/>
              <a:ext cx="4221860" cy="253991"/>
            </a:xfrm>
            <a:custGeom>
              <a:avLst/>
              <a:gdLst/>
              <a:ahLst/>
              <a:cxnLst/>
              <a:rect l="l" t="t" r="r" b="b"/>
              <a:pathLst>
                <a:path w="4221860" h="253991">
                  <a:moveTo>
                    <a:pt x="0" y="0"/>
                  </a:moveTo>
                  <a:lnTo>
                    <a:pt x="4221860" y="0"/>
                  </a:lnTo>
                  <a:lnTo>
                    <a:pt x="4221860" y="253991"/>
                  </a:lnTo>
                  <a:lnTo>
                    <a:pt x="0" y="253991"/>
                  </a:lnTo>
                  <a:close/>
                </a:path>
              </a:pathLst>
            </a:custGeom>
            <a:gradFill rotWithShape="1">
              <a:gsLst>
                <a:gs pos="0">
                  <a:srgbClr val="721839">
                    <a:alpha val="0"/>
                  </a:srgbClr>
                </a:gs>
                <a:gs pos="100000">
                  <a:srgbClr val="862C41">
                    <a:alpha val="100000"/>
                  </a:srgbClr>
                </a:gs>
              </a:gsLst>
              <a:lin ang="0"/>
            </a:gradFill>
          </p:spPr>
          <p:txBody>
            <a:bodyPr/>
            <a:lstStyle/>
            <a:p>
              <a:endParaRPr lang="en-GB"/>
            </a:p>
          </p:txBody>
        </p:sp>
        <p:sp>
          <p:nvSpPr>
            <p:cNvPr id="7" name="TextBox 7"/>
            <p:cNvSpPr txBox="1"/>
            <p:nvPr/>
          </p:nvSpPr>
          <p:spPr>
            <a:xfrm>
              <a:off x="0" y="-38100"/>
              <a:ext cx="4221860" cy="292091"/>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028700" y="3172525"/>
            <a:ext cx="8115300" cy="6085775"/>
            <a:chOff x="0" y="0"/>
            <a:chExt cx="2137363" cy="1602838"/>
          </a:xfrm>
        </p:grpSpPr>
        <p:sp>
          <p:nvSpPr>
            <p:cNvPr id="9" name="Freeform 9"/>
            <p:cNvSpPr/>
            <p:nvPr/>
          </p:nvSpPr>
          <p:spPr>
            <a:xfrm>
              <a:off x="0" y="0"/>
              <a:ext cx="2137363" cy="1602838"/>
            </a:xfrm>
            <a:custGeom>
              <a:avLst/>
              <a:gdLst/>
              <a:ahLst/>
              <a:cxnLst/>
              <a:rect l="l" t="t" r="r" b="b"/>
              <a:pathLst>
                <a:path w="2137363" h="1602838">
                  <a:moveTo>
                    <a:pt x="21942" y="0"/>
                  </a:moveTo>
                  <a:lnTo>
                    <a:pt x="2115421" y="0"/>
                  </a:lnTo>
                  <a:cubicBezTo>
                    <a:pt x="2121240" y="0"/>
                    <a:pt x="2126822" y="2312"/>
                    <a:pt x="2130936" y="6427"/>
                  </a:cubicBezTo>
                  <a:cubicBezTo>
                    <a:pt x="2135051" y="10541"/>
                    <a:pt x="2137363" y="16122"/>
                    <a:pt x="2137363" y="21942"/>
                  </a:cubicBezTo>
                  <a:lnTo>
                    <a:pt x="2137363" y="1580896"/>
                  </a:lnTo>
                  <a:cubicBezTo>
                    <a:pt x="2137363" y="1593014"/>
                    <a:pt x="2127539" y="1602838"/>
                    <a:pt x="2115421" y="1602838"/>
                  </a:cubicBezTo>
                  <a:lnTo>
                    <a:pt x="21942" y="1602838"/>
                  </a:lnTo>
                  <a:cubicBezTo>
                    <a:pt x="9824" y="1602838"/>
                    <a:pt x="0" y="1593014"/>
                    <a:pt x="0" y="1580896"/>
                  </a:cubicBezTo>
                  <a:lnTo>
                    <a:pt x="0" y="21942"/>
                  </a:lnTo>
                  <a:cubicBezTo>
                    <a:pt x="0" y="16122"/>
                    <a:pt x="2312" y="10541"/>
                    <a:pt x="6427" y="6427"/>
                  </a:cubicBezTo>
                  <a:cubicBezTo>
                    <a:pt x="10541" y="2312"/>
                    <a:pt x="16122" y="0"/>
                    <a:pt x="21942" y="0"/>
                  </a:cubicBezTo>
                  <a:close/>
                </a:path>
              </a:pathLst>
            </a:custGeom>
            <a:gradFill rotWithShape="1">
              <a:gsLst>
                <a:gs pos="0">
                  <a:srgbClr val="862C41">
                    <a:alpha val="100000"/>
                  </a:srgbClr>
                </a:gs>
                <a:gs pos="100000">
                  <a:srgbClr val="721839">
                    <a:alpha val="0"/>
                  </a:srgbClr>
                </a:gs>
              </a:gsLst>
              <a:lin ang="0"/>
            </a:gradFill>
            <a:ln cap="rnd">
              <a:noFill/>
              <a:prstDash val="solid"/>
              <a:round/>
            </a:ln>
          </p:spPr>
          <p:txBody>
            <a:bodyPr/>
            <a:lstStyle/>
            <a:p>
              <a:endParaRPr lang="en-GB"/>
            </a:p>
          </p:txBody>
        </p:sp>
        <p:sp>
          <p:nvSpPr>
            <p:cNvPr id="10" name="TextBox 10"/>
            <p:cNvSpPr txBox="1"/>
            <p:nvPr/>
          </p:nvSpPr>
          <p:spPr>
            <a:xfrm>
              <a:off x="0" y="-38100"/>
              <a:ext cx="2137363" cy="1640938"/>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3116125" y="3228935"/>
            <a:ext cx="600489" cy="892619"/>
          </a:xfrm>
          <a:custGeom>
            <a:avLst/>
            <a:gdLst/>
            <a:ahLst/>
            <a:cxnLst/>
            <a:rect l="l" t="t" r="r" b="b"/>
            <a:pathLst>
              <a:path w="600489" h="892619">
                <a:moveTo>
                  <a:pt x="0" y="0"/>
                </a:moveTo>
                <a:lnTo>
                  <a:pt x="600488" y="0"/>
                </a:lnTo>
                <a:lnTo>
                  <a:pt x="600488" y="892618"/>
                </a:lnTo>
                <a:lnTo>
                  <a:pt x="0" y="8926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grpSp>
        <p:nvGrpSpPr>
          <p:cNvPr id="12" name="Group 12"/>
          <p:cNvGrpSpPr/>
          <p:nvPr/>
        </p:nvGrpSpPr>
        <p:grpSpPr>
          <a:xfrm>
            <a:off x="9712483" y="3228935"/>
            <a:ext cx="8106641" cy="6085775"/>
            <a:chOff x="0" y="0"/>
            <a:chExt cx="2135082" cy="1602838"/>
          </a:xfrm>
        </p:grpSpPr>
        <p:sp>
          <p:nvSpPr>
            <p:cNvPr id="13" name="Freeform 13"/>
            <p:cNvSpPr/>
            <p:nvPr/>
          </p:nvSpPr>
          <p:spPr>
            <a:xfrm>
              <a:off x="0" y="0"/>
              <a:ext cx="2135082" cy="1602838"/>
            </a:xfrm>
            <a:custGeom>
              <a:avLst/>
              <a:gdLst/>
              <a:ahLst/>
              <a:cxnLst/>
              <a:rect l="l" t="t" r="r" b="b"/>
              <a:pathLst>
                <a:path w="2135082" h="1602838">
                  <a:moveTo>
                    <a:pt x="59211" y="0"/>
                  </a:moveTo>
                  <a:lnTo>
                    <a:pt x="2075872" y="0"/>
                  </a:lnTo>
                  <a:cubicBezTo>
                    <a:pt x="2091575" y="0"/>
                    <a:pt x="2106636" y="6238"/>
                    <a:pt x="2117740" y="17342"/>
                  </a:cubicBezTo>
                  <a:cubicBezTo>
                    <a:pt x="2128844" y="28447"/>
                    <a:pt x="2135082" y="43507"/>
                    <a:pt x="2135082" y="59211"/>
                  </a:cubicBezTo>
                  <a:lnTo>
                    <a:pt x="2135082" y="1543627"/>
                  </a:lnTo>
                  <a:cubicBezTo>
                    <a:pt x="2135082" y="1559331"/>
                    <a:pt x="2128844" y="1574391"/>
                    <a:pt x="2117740" y="1585495"/>
                  </a:cubicBezTo>
                  <a:cubicBezTo>
                    <a:pt x="2106636" y="1596600"/>
                    <a:pt x="2091575" y="1602838"/>
                    <a:pt x="2075872" y="1602838"/>
                  </a:cubicBezTo>
                  <a:lnTo>
                    <a:pt x="59211" y="1602838"/>
                  </a:lnTo>
                  <a:cubicBezTo>
                    <a:pt x="43507" y="1602838"/>
                    <a:pt x="28447" y="1596600"/>
                    <a:pt x="17342" y="1585495"/>
                  </a:cubicBezTo>
                  <a:cubicBezTo>
                    <a:pt x="6238" y="1574391"/>
                    <a:pt x="0" y="1559331"/>
                    <a:pt x="0" y="1543627"/>
                  </a:cubicBezTo>
                  <a:lnTo>
                    <a:pt x="0" y="59211"/>
                  </a:lnTo>
                  <a:cubicBezTo>
                    <a:pt x="0" y="43507"/>
                    <a:pt x="6238" y="28447"/>
                    <a:pt x="17342" y="17342"/>
                  </a:cubicBezTo>
                  <a:cubicBezTo>
                    <a:pt x="28447" y="6238"/>
                    <a:pt x="43507" y="0"/>
                    <a:pt x="59211" y="0"/>
                  </a:cubicBezTo>
                  <a:close/>
                </a:path>
              </a:pathLst>
            </a:custGeom>
            <a:gradFill rotWithShape="1">
              <a:gsLst>
                <a:gs pos="0">
                  <a:srgbClr val="862C41">
                    <a:alpha val="100000"/>
                  </a:srgbClr>
                </a:gs>
                <a:gs pos="100000">
                  <a:srgbClr val="721839">
                    <a:alpha val="0"/>
                  </a:srgbClr>
                </a:gs>
              </a:gsLst>
              <a:lin ang="0"/>
            </a:gradFill>
            <a:ln w="19050" cap="rnd">
              <a:gradFill>
                <a:gsLst>
                  <a:gs pos="0">
                    <a:srgbClr val="D993A3">
                      <a:alpha val="100000"/>
                    </a:srgbClr>
                  </a:gs>
                  <a:gs pos="100000">
                    <a:srgbClr val="721839">
                      <a:alpha val="0"/>
                    </a:srgbClr>
                  </a:gs>
                </a:gsLst>
                <a:lin ang="0"/>
              </a:gradFill>
              <a:prstDash val="solid"/>
              <a:round/>
            </a:ln>
          </p:spPr>
          <p:txBody>
            <a:bodyPr/>
            <a:lstStyle/>
            <a:p>
              <a:endParaRPr lang="en-GB"/>
            </a:p>
          </p:txBody>
        </p:sp>
        <p:sp>
          <p:nvSpPr>
            <p:cNvPr id="14" name="TextBox 14"/>
            <p:cNvSpPr txBox="1"/>
            <p:nvPr/>
          </p:nvSpPr>
          <p:spPr>
            <a:xfrm>
              <a:off x="0" y="-38100"/>
              <a:ext cx="2135082" cy="1640938"/>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12025308" y="3278915"/>
            <a:ext cx="600489" cy="892619"/>
          </a:xfrm>
          <a:custGeom>
            <a:avLst/>
            <a:gdLst/>
            <a:ahLst/>
            <a:cxnLst/>
            <a:rect l="l" t="t" r="r" b="b"/>
            <a:pathLst>
              <a:path w="600489" h="892619">
                <a:moveTo>
                  <a:pt x="0" y="0"/>
                </a:moveTo>
                <a:lnTo>
                  <a:pt x="600489" y="0"/>
                </a:lnTo>
                <a:lnTo>
                  <a:pt x="600489" y="892618"/>
                </a:lnTo>
                <a:lnTo>
                  <a:pt x="0" y="8926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grpSp>
        <p:nvGrpSpPr>
          <p:cNvPr id="16" name="Group 16"/>
          <p:cNvGrpSpPr/>
          <p:nvPr/>
        </p:nvGrpSpPr>
        <p:grpSpPr>
          <a:xfrm>
            <a:off x="10109909" y="4796724"/>
            <a:ext cx="3830798" cy="3003263"/>
            <a:chOff x="0" y="0"/>
            <a:chExt cx="794973" cy="623242"/>
          </a:xfrm>
        </p:grpSpPr>
        <p:sp>
          <p:nvSpPr>
            <p:cNvPr id="17" name="Freeform 17"/>
            <p:cNvSpPr/>
            <p:nvPr/>
          </p:nvSpPr>
          <p:spPr>
            <a:xfrm>
              <a:off x="0" y="0"/>
              <a:ext cx="794973" cy="623242"/>
            </a:xfrm>
            <a:custGeom>
              <a:avLst/>
              <a:gdLst/>
              <a:ahLst/>
              <a:cxnLst/>
              <a:rect l="l" t="t" r="r" b="b"/>
              <a:pathLst>
                <a:path w="794973" h="623242">
                  <a:moveTo>
                    <a:pt x="46482" y="0"/>
                  </a:moveTo>
                  <a:lnTo>
                    <a:pt x="748491" y="0"/>
                  </a:lnTo>
                  <a:cubicBezTo>
                    <a:pt x="760819" y="0"/>
                    <a:pt x="772642" y="4897"/>
                    <a:pt x="781359" y="13614"/>
                  </a:cubicBezTo>
                  <a:cubicBezTo>
                    <a:pt x="790076" y="22331"/>
                    <a:pt x="794973" y="34154"/>
                    <a:pt x="794973" y="46482"/>
                  </a:cubicBezTo>
                  <a:lnTo>
                    <a:pt x="794973" y="576760"/>
                  </a:lnTo>
                  <a:cubicBezTo>
                    <a:pt x="794973" y="589088"/>
                    <a:pt x="790076" y="600911"/>
                    <a:pt x="781359" y="609628"/>
                  </a:cubicBezTo>
                  <a:cubicBezTo>
                    <a:pt x="772642" y="618345"/>
                    <a:pt x="760819" y="623242"/>
                    <a:pt x="748491" y="623242"/>
                  </a:cubicBezTo>
                  <a:lnTo>
                    <a:pt x="46482" y="623242"/>
                  </a:lnTo>
                  <a:cubicBezTo>
                    <a:pt x="34154" y="623242"/>
                    <a:pt x="22331" y="618345"/>
                    <a:pt x="13614" y="609628"/>
                  </a:cubicBezTo>
                  <a:cubicBezTo>
                    <a:pt x="4897" y="600911"/>
                    <a:pt x="0" y="589088"/>
                    <a:pt x="0" y="576760"/>
                  </a:cubicBezTo>
                  <a:lnTo>
                    <a:pt x="0" y="46482"/>
                  </a:lnTo>
                  <a:cubicBezTo>
                    <a:pt x="0" y="34154"/>
                    <a:pt x="4897" y="22331"/>
                    <a:pt x="13614" y="13614"/>
                  </a:cubicBezTo>
                  <a:cubicBezTo>
                    <a:pt x="22331" y="4897"/>
                    <a:pt x="34154" y="0"/>
                    <a:pt x="46482" y="0"/>
                  </a:cubicBezTo>
                  <a:close/>
                </a:path>
              </a:pathLst>
            </a:custGeom>
            <a:blipFill>
              <a:blip r:embed="rId8"/>
              <a:stretch>
                <a:fillRect l="-2096" r="-2096" b="-4748"/>
              </a:stretch>
            </a:blipFill>
          </p:spPr>
          <p:txBody>
            <a:bodyPr/>
            <a:lstStyle/>
            <a:p>
              <a:endParaRPr lang="en-GB"/>
            </a:p>
          </p:txBody>
        </p:sp>
      </p:grpSp>
      <p:grpSp>
        <p:nvGrpSpPr>
          <p:cNvPr id="18" name="Group 18"/>
          <p:cNvGrpSpPr/>
          <p:nvPr/>
        </p:nvGrpSpPr>
        <p:grpSpPr>
          <a:xfrm>
            <a:off x="17346890" y="9074804"/>
            <a:ext cx="15928354" cy="964373"/>
            <a:chOff x="0" y="0"/>
            <a:chExt cx="4195122" cy="253991"/>
          </a:xfrm>
        </p:grpSpPr>
        <p:sp>
          <p:nvSpPr>
            <p:cNvPr id="19" name="Freeform 19"/>
            <p:cNvSpPr/>
            <p:nvPr/>
          </p:nvSpPr>
          <p:spPr>
            <a:xfrm>
              <a:off x="0" y="0"/>
              <a:ext cx="4195122" cy="253991"/>
            </a:xfrm>
            <a:custGeom>
              <a:avLst/>
              <a:gdLst/>
              <a:ahLst/>
              <a:cxnLst/>
              <a:rect l="l" t="t" r="r" b="b"/>
              <a:pathLst>
                <a:path w="4195122" h="253991">
                  <a:moveTo>
                    <a:pt x="0" y="0"/>
                  </a:moveTo>
                  <a:lnTo>
                    <a:pt x="4195122" y="0"/>
                  </a:lnTo>
                  <a:lnTo>
                    <a:pt x="4195122" y="253991"/>
                  </a:lnTo>
                  <a:lnTo>
                    <a:pt x="0" y="253991"/>
                  </a:lnTo>
                  <a:close/>
                </a:path>
              </a:pathLst>
            </a:custGeom>
            <a:gradFill rotWithShape="1">
              <a:gsLst>
                <a:gs pos="0">
                  <a:srgbClr val="862C41">
                    <a:alpha val="100000"/>
                  </a:srgbClr>
                </a:gs>
                <a:gs pos="100000">
                  <a:srgbClr val="721839">
                    <a:alpha val="0"/>
                  </a:srgbClr>
                </a:gs>
              </a:gsLst>
              <a:lin ang="0"/>
            </a:gradFill>
          </p:spPr>
          <p:txBody>
            <a:bodyPr/>
            <a:lstStyle/>
            <a:p>
              <a:endParaRPr lang="en-GB"/>
            </a:p>
          </p:txBody>
        </p:sp>
        <p:sp>
          <p:nvSpPr>
            <p:cNvPr id="20" name="TextBox 20"/>
            <p:cNvSpPr txBox="1"/>
            <p:nvPr/>
          </p:nvSpPr>
          <p:spPr>
            <a:xfrm>
              <a:off x="0" y="-38100"/>
              <a:ext cx="4195122" cy="292091"/>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a:off x="1352332" y="4713781"/>
            <a:ext cx="3845826" cy="3003263"/>
            <a:chOff x="0" y="0"/>
            <a:chExt cx="976856" cy="762842"/>
          </a:xfrm>
        </p:grpSpPr>
        <p:sp>
          <p:nvSpPr>
            <p:cNvPr id="22" name="Freeform 22"/>
            <p:cNvSpPr/>
            <p:nvPr/>
          </p:nvSpPr>
          <p:spPr>
            <a:xfrm>
              <a:off x="0" y="0"/>
              <a:ext cx="976856" cy="762842"/>
            </a:xfrm>
            <a:custGeom>
              <a:avLst/>
              <a:gdLst/>
              <a:ahLst/>
              <a:cxnLst/>
              <a:rect l="l" t="t" r="r" b="b"/>
              <a:pathLst>
                <a:path w="976856" h="762842">
                  <a:moveTo>
                    <a:pt x="46301" y="0"/>
                  </a:moveTo>
                  <a:lnTo>
                    <a:pt x="930555" y="0"/>
                  </a:lnTo>
                  <a:cubicBezTo>
                    <a:pt x="956127" y="0"/>
                    <a:pt x="976856" y="20729"/>
                    <a:pt x="976856" y="46301"/>
                  </a:cubicBezTo>
                  <a:lnTo>
                    <a:pt x="976856" y="716541"/>
                  </a:lnTo>
                  <a:cubicBezTo>
                    <a:pt x="976856" y="742112"/>
                    <a:pt x="956127" y="762842"/>
                    <a:pt x="930555" y="762842"/>
                  </a:cubicBezTo>
                  <a:lnTo>
                    <a:pt x="46301" y="762842"/>
                  </a:lnTo>
                  <a:cubicBezTo>
                    <a:pt x="20729" y="762842"/>
                    <a:pt x="0" y="742112"/>
                    <a:pt x="0" y="716541"/>
                  </a:cubicBezTo>
                  <a:lnTo>
                    <a:pt x="0" y="46301"/>
                  </a:lnTo>
                  <a:cubicBezTo>
                    <a:pt x="0" y="20729"/>
                    <a:pt x="20729" y="0"/>
                    <a:pt x="46301" y="0"/>
                  </a:cubicBezTo>
                  <a:close/>
                </a:path>
              </a:pathLst>
            </a:custGeom>
            <a:blipFill>
              <a:blip r:embed="rId9"/>
              <a:stretch>
                <a:fillRect t="-5123" b="-9699"/>
              </a:stretch>
            </a:blipFill>
          </p:spPr>
          <p:txBody>
            <a:bodyPr/>
            <a:lstStyle/>
            <a:p>
              <a:endParaRPr lang="en-GB"/>
            </a:p>
          </p:txBody>
        </p:sp>
      </p:grpSp>
      <p:sp>
        <p:nvSpPr>
          <p:cNvPr id="23" name="Freeform 23"/>
          <p:cNvSpPr/>
          <p:nvPr/>
        </p:nvSpPr>
        <p:spPr>
          <a:xfrm>
            <a:off x="1439760" y="1575272"/>
            <a:ext cx="2867646" cy="745588"/>
          </a:xfrm>
          <a:custGeom>
            <a:avLst/>
            <a:gdLst/>
            <a:ahLst/>
            <a:cxnLst/>
            <a:rect l="l" t="t" r="r" b="b"/>
            <a:pathLst>
              <a:path w="2867646" h="745588">
                <a:moveTo>
                  <a:pt x="0" y="0"/>
                </a:moveTo>
                <a:lnTo>
                  <a:pt x="2867646" y="0"/>
                </a:lnTo>
                <a:lnTo>
                  <a:pt x="2867646" y="745587"/>
                </a:lnTo>
                <a:lnTo>
                  <a:pt x="0" y="745587"/>
                </a:lnTo>
                <a:lnTo>
                  <a:pt x="0" y="0"/>
                </a:lnTo>
                <a:close/>
              </a:path>
            </a:pathLst>
          </a:custGeom>
          <a:blipFill>
            <a:blip r:embed="rId10">
              <a:alphaModFix amt="7999"/>
              <a:extLst>
                <a:ext uri="{96DAC541-7B7A-43D3-8B79-37D633B846F1}">
                  <asvg:svgBlip xmlns:asvg="http://schemas.microsoft.com/office/drawing/2016/SVG/main" r:embed="rId11"/>
                </a:ext>
              </a:extLst>
            </a:blip>
            <a:stretch>
              <a:fillRect/>
            </a:stretch>
          </a:blipFill>
        </p:spPr>
        <p:txBody>
          <a:bodyPr/>
          <a:lstStyle/>
          <a:p>
            <a:endParaRPr lang="en-GB"/>
          </a:p>
        </p:txBody>
      </p:sp>
      <p:grpSp>
        <p:nvGrpSpPr>
          <p:cNvPr id="24" name="Group 24"/>
          <p:cNvGrpSpPr/>
          <p:nvPr/>
        </p:nvGrpSpPr>
        <p:grpSpPr>
          <a:xfrm>
            <a:off x="5398183" y="4750728"/>
            <a:ext cx="3904725" cy="3049259"/>
            <a:chOff x="0" y="0"/>
            <a:chExt cx="976856" cy="762842"/>
          </a:xfrm>
        </p:grpSpPr>
        <p:sp>
          <p:nvSpPr>
            <p:cNvPr id="25" name="Freeform 25"/>
            <p:cNvSpPr/>
            <p:nvPr/>
          </p:nvSpPr>
          <p:spPr>
            <a:xfrm>
              <a:off x="0" y="0"/>
              <a:ext cx="976856" cy="762842"/>
            </a:xfrm>
            <a:custGeom>
              <a:avLst/>
              <a:gdLst/>
              <a:ahLst/>
              <a:cxnLst/>
              <a:rect l="l" t="t" r="r" b="b"/>
              <a:pathLst>
                <a:path w="976856" h="762842">
                  <a:moveTo>
                    <a:pt x="45602" y="0"/>
                  </a:moveTo>
                  <a:lnTo>
                    <a:pt x="931254" y="0"/>
                  </a:lnTo>
                  <a:cubicBezTo>
                    <a:pt x="956439" y="0"/>
                    <a:pt x="976856" y="20417"/>
                    <a:pt x="976856" y="45602"/>
                  </a:cubicBezTo>
                  <a:lnTo>
                    <a:pt x="976856" y="717239"/>
                  </a:lnTo>
                  <a:cubicBezTo>
                    <a:pt x="976856" y="729334"/>
                    <a:pt x="972051" y="740933"/>
                    <a:pt x="963499" y="749485"/>
                  </a:cubicBezTo>
                  <a:cubicBezTo>
                    <a:pt x="954947" y="758037"/>
                    <a:pt x="943348" y="762842"/>
                    <a:pt x="931254" y="762842"/>
                  </a:cubicBezTo>
                  <a:lnTo>
                    <a:pt x="45602" y="762842"/>
                  </a:lnTo>
                  <a:cubicBezTo>
                    <a:pt x="33508" y="762842"/>
                    <a:pt x="21909" y="758037"/>
                    <a:pt x="13357" y="749485"/>
                  </a:cubicBezTo>
                  <a:cubicBezTo>
                    <a:pt x="4805" y="740933"/>
                    <a:pt x="0" y="729334"/>
                    <a:pt x="0" y="717239"/>
                  </a:cubicBezTo>
                  <a:lnTo>
                    <a:pt x="0" y="45602"/>
                  </a:lnTo>
                  <a:cubicBezTo>
                    <a:pt x="0" y="33508"/>
                    <a:pt x="4805" y="21909"/>
                    <a:pt x="13357" y="13357"/>
                  </a:cubicBezTo>
                  <a:cubicBezTo>
                    <a:pt x="21909" y="4805"/>
                    <a:pt x="33508" y="0"/>
                    <a:pt x="45602" y="0"/>
                  </a:cubicBezTo>
                  <a:close/>
                </a:path>
              </a:pathLst>
            </a:custGeom>
            <a:blipFill>
              <a:blip r:embed="rId12"/>
              <a:stretch>
                <a:fillRect l="-12475" r="-26354"/>
              </a:stretch>
            </a:blipFill>
          </p:spPr>
          <p:txBody>
            <a:bodyPr/>
            <a:lstStyle/>
            <a:p>
              <a:endParaRPr lang="en-GB"/>
            </a:p>
          </p:txBody>
        </p:sp>
      </p:grpSp>
      <p:grpSp>
        <p:nvGrpSpPr>
          <p:cNvPr id="26" name="Group 26"/>
          <p:cNvGrpSpPr/>
          <p:nvPr/>
        </p:nvGrpSpPr>
        <p:grpSpPr>
          <a:xfrm>
            <a:off x="14145346" y="4750728"/>
            <a:ext cx="3904725" cy="3049259"/>
            <a:chOff x="0" y="0"/>
            <a:chExt cx="976856" cy="762842"/>
          </a:xfrm>
        </p:grpSpPr>
        <p:sp>
          <p:nvSpPr>
            <p:cNvPr id="27" name="Freeform 27"/>
            <p:cNvSpPr/>
            <p:nvPr/>
          </p:nvSpPr>
          <p:spPr>
            <a:xfrm>
              <a:off x="0" y="0"/>
              <a:ext cx="976856" cy="762842"/>
            </a:xfrm>
            <a:custGeom>
              <a:avLst/>
              <a:gdLst/>
              <a:ahLst/>
              <a:cxnLst/>
              <a:rect l="l" t="t" r="r" b="b"/>
              <a:pathLst>
                <a:path w="976856" h="762842">
                  <a:moveTo>
                    <a:pt x="45602" y="0"/>
                  </a:moveTo>
                  <a:lnTo>
                    <a:pt x="931254" y="0"/>
                  </a:lnTo>
                  <a:cubicBezTo>
                    <a:pt x="956439" y="0"/>
                    <a:pt x="976856" y="20417"/>
                    <a:pt x="976856" y="45602"/>
                  </a:cubicBezTo>
                  <a:lnTo>
                    <a:pt x="976856" y="717239"/>
                  </a:lnTo>
                  <a:cubicBezTo>
                    <a:pt x="976856" y="729334"/>
                    <a:pt x="972051" y="740933"/>
                    <a:pt x="963499" y="749485"/>
                  </a:cubicBezTo>
                  <a:cubicBezTo>
                    <a:pt x="954947" y="758037"/>
                    <a:pt x="943348" y="762842"/>
                    <a:pt x="931254" y="762842"/>
                  </a:cubicBezTo>
                  <a:lnTo>
                    <a:pt x="45602" y="762842"/>
                  </a:lnTo>
                  <a:cubicBezTo>
                    <a:pt x="33508" y="762842"/>
                    <a:pt x="21909" y="758037"/>
                    <a:pt x="13357" y="749485"/>
                  </a:cubicBezTo>
                  <a:cubicBezTo>
                    <a:pt x="4805" y="740933"/>
                    <a:pt x="0" y="729334"/>
                    <a:pt x="0" y="717239"/>
                  </a:cubicBezTo>
                  <a:lnTo>
                    <a:pt x="0" y="45602"/>
                  </a:lnTo>
                  <a:cubicBezTo>
                    <a:pt x="0" y="33508"/>
                    <a:pt x="4805" y="21909"/>
                    <a:pt x="13357" y="13357"/>
                  </a:cubicBezTo>
                  <a:cubicBezTo>
                    <a:pt x="21909" y="4805"/>
                    <a:pt x="33508" y="0"/>
                    <a:pt x="45602" y="0"/>
                  </a:cubicBezTo>
                  <a:close/>
                </a:path>
              </a:pathLst>
            </a:custGeom>
            <a:blipFill>
              <a:blip r:embed="rId13"/>
              <a:stretch>
                <a:fillRect l="-11282" r="-27546"/>
              </a:stretch>
            </a:blipFill>
          </p:spPr>
          <p:txBody>
            <a:bodyPr/>
            <a:lstStyle/>
            <a:p>
              <a:endParaRPr lang="en-GB"/>
            </a:p>
          </p:txBody>
        </p:sp>
      </p:grpSp>
      <p:sp>
        <p:nvSpPr>
          <p:cNvPr id="28" name="TextBox 28"/>
          <p:cNvSpPr txBox="1"/>
          <p:nvPr/>
        </p:nvSpPr>
        <p:spPr>
          <a:xfrm>
            <a:off x="17589442" y="9362760"/>
            <a:ext cx="459363" cy="340836"/>
          </a:xfrm>
          <a:prstGeom prst="rect">
            <a:avLst/>
          </a:prstGeom>
        </p:spPr>
        <p:txBody>
          <a:bodyPr lIns="0" tIns="0" rIns="0" bIns="0" rtlCol="0" anchor="t">
            <a:spAutoFit/>
          </a:bodyPr>
          <a:lstStyle/>
          <a:p>
            <a:pPr algn="ctr">
              <a:lnSpc>
                <a:spcPts val="2738"/>
              </a:lnSpc>
              <a:spcBef>
                <a:spcPct val="0"/>
              </a:spcBef>
            </a:pPr>
            <a:r>
              <a:rPr lang="en-US" sz="1956">
                <a:solidFill>
                  <a:srgbClr val="FFFFFF"/>
                </a:solidFill>
                <a:latin typeface="Montserrat"/>
                <a:ea typeface="Montserrat"/>
                <a:cs typeface="Montserrat"/>
                <a:sym typeface="Montserrat"/>
              </a:rPr>
              <a:t>15</a:t>
            </a:r>
          </a:p>
        </p:txBody>
      </p:sp>
      <p:sp>
        <p:nvSpPr>
          <p:cNvPr id="29" name="TextBox 29"/>
          <p:cNvSpPr txBox="1"/>
          <p:nvPr/>
        </p:nvSpPr>
        <p:spPr>
          <a:xfrm>
            <a:off x="4433440" y="1090816"/>
            <a:ext cx="5063067" cy="1543050"/>
          </a:xfrm>
          <a:prstGeom prst="rect">
            <a:avLst/>
          </a:prstGeom>
        </p:spPr>
        <p:txBody>
          <a:bodyPr lIns="0" tIns="0" rIns="0" bIns="0" rtlCol="0" anchor="t">
            <a:spAutoFit/>
          </a:bodyPr>
          <a:lstStyle/>
          <a:p>
            <a:pPr algn="l">
              <a:lnSpc>
                <a:spcPts val="12599"/>
              </a:lnSpc>
              <a:spcBef>
                <a:spcPct val="0"/>
              </a:spcBef>
            </a:pPr>
            <a:r>
              <a:rPr lang="en-US" sz="9000">
                <a:gradFill>
                  <a:gsLst>
                    <a:gs pos="0">
                      <a:srgbClr val="8C52FF">
                        <a:alpha val="100000"/>
                      </a:srgbClr>
                    </a:gs>
                    <a:gs pos="100000">
                      <a:srgbClr val="FF914D">
                        <a:alpha val="100000"/>
                      </a:srgbClr>
                    </a:gs>
                  </a:gsLst>
                  <a:lin ang="0"/>
                </a:gradFill>
                <a:latin typeface="Anton"/>
                <a:ea typeface="Anton"/>
                <a:cs typeface="Anton"/>
                <a:sym typeface="Anton"/>
              </a:rPr>
              <a:t>ADDITIONAL</a:t>
            </a:r>
          </a:p>
        </p:txBody>
      </p:sp>
      <p:sp>
        <p:nvSpPr>
          <p:cNvPr id="30" name="TextBox 30"/>
          <p:cNvSpPr txBox="1"/>
          <p:nvPr/>
        </p:nvSpPr>
        <p:spPr>
          <a:xfrm>
            <a:off x="9496506" y="1090816"/>
            <a:ext cx="4608184" cy="1543050"/>
          </a:xfrm>
          <a:prstGeom prst="rect">
            <a:avLst/>
          </a:prstGeom>
        </p:spPr>
        <p:txBody>
          <a:bodyPr lIns="0" tIns="0" rIns="0" bIns="0" rtlCol="0" anchor="t">
            <a:spAutoFit/>
          </a:bodyPr>
          <a:lstStyle/>
          <a:p>
            <a:pPr algn="l">
              <a:lnSpc>
                <a:spcPts val="12599"/>
              </a:lnSpc>
              <a:spcBef>
                <a:spcPct val="0"/>
              </a:spcBef>
            </a:pPr>
            <a:r>
              <a:rPr lang="en-US" sz="9000">
                <a:solidFill>
                  <a:srgbClr val="FFFFFF"/>
                </a:solidFill>
                <a:latin typeface="Anton"/>
                <a:ea typeface="Anton"/>
                <a:cs typeface="Anton"/>
                <a:sym typeface="Anton"/>
              </a:rPr>
              <a:t>CIRCUITS</a:t>
            </a:r>
          </a:p>
        </p:txBody>
      </p:sp>
      <p:sp>
        <p:nvSpPr>
          <p:cNvPr id="31" name="TextBox 31"/>
          <p:cNvSpPr txBox="1"/>
          <p:nvPr/>
        </p:nvSpPr>
        <p:spPr>
          <a:xfrm>
            <a:off x="3859488" y="3627619"/>
            <a:ext cx="2453723" cy="430530"/>
          </a:xfrm>
          <a:prstGeom prst="rect">
            <a:avLst/>
          </a:prstGeom>
        </p:spPr>
        <p:txBody>
          <a:bodyPr lIns="0" tIns="0" rIns="0" bIns="0" rtlCol="0" anchor="t">
            <a:spAutoFit/>
          </a:bodyPr>
          <a:lstStyle/>
          <a:p>
            <a:pPr algn="l">
              <a:lnSpc>
                <a:spcPts val="3569"/>
              </a:lnSpc>
              <a:spcBef>
                <a:spcPct val="0"/>
              </a:spcBef>
            </a:pPr>
            <a:r>
              <a:rPr lang="en-US" sz="2550" b="1">
                <a:solidFill>
                  <a:srgbClr val="FFFFFF"/>
                </a:solidFill>
                <a:latin typeface="Montserrat Bold"/>
                <a:ea typeface="Montserrat Bold"/>
                <a:cs typeface="Montserrat Bold"/>
                <a:sym typeface="Montserrat Bold"/>
              </a:rPr>
              <a:t>INTEGRATOR</a:t>
            </a:r>
          </a:p>
        </p:txBody>
      </p:sp>
      <p:sp>
        <p:nvSpPr>
          <p:cNvPr id="32" name="TextBox 32"/>
          <p:cNvSpPr txBox="1"/>
          <p:nvPr/>
        </p:nvSpPr>
        <p:spPr>
          <a:xfrm>
            <a:off x="12773091" y="3627619"/>
            <a:ext cx="3051561" cy="425811"/>
          </a:xfrm>
          <a:prstGeom prst="rect">
            <a:avLst/>
          </a:prstGeom>
        </p:spPr>
        <p:txBody>
          <a:bodyPr lIns="0" tIns="0" rIns="0" bIns="0" rtlCol="0" anchor="t">
            <a:spAutoFit/>
          </a:bodyPr>
          <a:lstStyle/>
          <a:p>
            <a:pPr algn="l">
              <a:lnSpc>
                <a:spcPts val="3532"/>
              </a:lnSpc>
              <a:spcBef>
                <a:spcPct val="0"/>
              </a:spcBef>
            </a:pPr>
            <a:r>
              <a:rPr lang="en-US" sz="2523" b="1">
                <a:solidFill>
                  <a:srgbClr val="FFFFFF"/>
                </a:solidFill>
                <a:latin typeface="Montserrat Bold"/>
                <a:ea typeface="Montserrat Bold"/>
                <a:cs typeface="Montserrat Bold"/>
                <a:sym typeface="Montserrat Bold"/>
              </a:rPr>
              <a:t>DIFFERENTIATOR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GB"/>
          </a:p>
        </p:txBody>
      </p:sp>
      <p:sp>
        <p:nvSpPr>
          <p:cNvPr id="3" name="Freeform 3"/>
          <p:cNvSpPr/>
          <p:nvPr/>
        </p:nvSpPr>
        <p:spPr>
          <a:xfrm>
            <a:off x="6522084" y="0"/>
            <a:ext cx="13575177" cy="10418956"/>
          </a:xfrm>
          <a:custGeom>
            <a:avLst/>
            <a:gdLst/>
            <a:ahLst/>
            <a:cxnLst/>
            <a:rect l="l" t="t" r="r" b="b"/>
            <a:pathLst>
              <a:path w="13575177" h="10418956">
                <a:moveTo>
                  <a:pt x="0" y="0"/>
                </a:moveTo>
                <a:lnTo>
                  <a:pt x="13575177" y="0"/>
                </a:lnTo>
                <a:lnTo>
                  <a:pt x="13575177" y="10418956"/>
                </a:lnTo>
                <a:lnTo>
                  <a:pt x="0" y="10418956"/>
                </a:lnTo>
                <a:lnTo>
                  <a:pt x="0" y="0"/>
                </a:lnTo>
                <a:close/>
              </a:path>
            </a:pathLst>
          </a:custGeom>
          <a:blipFill>
            <a:blip r:embed="rId3">
              <a:alphaModFix amt="6000"/>
            </a:blip>
            <a:stretch>
              <a:fillRect t="-59112" r="-34834" b="-75126"/>
            </a:stretch>
          </a:blipFill>
        </p:spPr>
        <p:txBody>
          <a:bodyPr/>
          <a:lstStyle/>
          <a:p>
            <a:endParaRPr lang="en-GB"/>
          </a:p>
        </p:txBody>
      </p:sp>
      <p:sp>
        <p:nvSpPr>
          <p:cNvPr id="4" name="Freeform 4"/>
          <p:cNvSpPr/>
          <p:nvPr/>
        </p:nvSpPr>
        <p:spPr>
          <a:xfrm>
            <a:off x="16828069" y="685926"/>
            <a:ext cx="629458" cy="685548"/>
          </a:xfrm>
          <a:custGeom>
            <a:avLst/>
            <a:gdLst/>
            <a:ahLst/>
            <a:cxnLst/>
            <a:rect l="l" t="t" r="r" b="b"/>
            <a:pathLst>
              <a:path w="629458" h="685548">
                <a:moveTo>
                  <a:pt x="0" y="0"/>
                </a:moveTo>
                <a:lnTo>
                  <a:pt x="629458" y="0"/>
                </a:lnTo>
                <a:lnTo>
                  <a:pt x="629458" y="685548"/>
                </a:lnTo>
                <a:lnTo>
                  <a:pt x="0" y="6855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grpSp>
        <p:nvGrpSpPr>
          <p:cNvPr id="5" name="Group 5"/>
          <p:cNvGrpSpPr/>
          <p:nvPr/>
        </p:nvGrpSpPr>
        <p:grpSpPr>
          <a:xfrm>
            <a:off x="8739614" y="3361476"/>
            <a:ext cx="10633541" cy="1371600"/>
            <a:chOff x="0" y="0"/>
            <a:chExt cx="2800603" cy="361244"/>
          </a:xfrm>
        </p:grpSpPr>
        <p:sp>
          <p:nvSpPr>
            <p:cNvPr id="6" name="Freeform 6"/>
            <p:cNvSpPr/>
            <p:nvPr/>
          </p:nvSpPr>
          <p:spPr>
            <a:xfrm>
              <a:off x="0" y="0"/>
              <a:ext cx="2800603" cy="361244"/>
            </a:xfrm>
            <a:custGeom>
              <a:avLst/>
              <a:gdLst/>
              <a:ahLst/>
              <a:cxnLst/>
              <a:rect l="l" t="t" r="r" b="b"/>
              <a:pathLst>
                <a:path w="2800603" h="361244">
                  <a:moveTo>
                    <a:pt x="0" y="0"/>
                  </a:moveTo>
                  <a:lnTo>
                    <a:pt x="2800603" y="0"/>
                  </a:lnTo>
                  <a:lnTo>
                    <a:pt x="2800603" y="361244"/>
                  </a:lnTo>
                  <a:lnTo>
                    <a:pt x="0" y="361244"/>
                  </a:lnTo>
                  <a:close/>
                </a:path>
              </a:pathLst>
            </a:custGeom>
            <a:gradFill rotWithShape="1">
              <a:gsLst>
                <a:gs pos="0">
                  <a:srgbClr val="721839">
                    <a:alpha val="0"/>
                  </a:srgbClr>
                </a:gs>
                <a:gs pos="100000">
                  <a:srgbClr val="862C41">
                    <a:alpha val="100000"/>
                  </a:srgbClr>
                </a:gs>
              </a:gsLst>
              <a:lin ang="0"/>
            </a:gradFill>
          </p:spPr>
          <p:txBody>
            <a:bodyPr/>
            <a:lstStyle/>
            <a:p>
              <a:endParaRPr lang="en-GB"/>
            </a:p>
          </p:txBody>
        </p:sp>
        <p:sp>
          <p:nvSpPr>
            <p:cNvPr id="7" name="TextBox 7"/>
            <p:cNvSpPr txBox="1"/>
            <p:nvPr/>
          </p:nvSpPr>
          <p:spPr>
            <a:xfrm>
              <a:off x="0" y="-38100"/>
              <a:ext cx="2800603" cy="399344"/>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21582" y="2159474"/>
            <a:ext cx="8125860" cy="5321289"/>
            <a:chOff x="0" y="0"/>
            <a:chExt cx="2140144" cy="1401492"/>
          </a:xfrm>
        </p:grpSpPr>
        <p:sp>
          <p:nvSpPr>
            <p:cNvPr id="9" name="Freeform 9"/>
            <p:cNvSpPr/>
            <p:nvPr/>
          </p:nvSpPr>
          <p:spPr>
            <a:xfrm>
              <a:off x="0" y="0"/>
              <a:ext cx="2140144" cy="1401492"/>
            </a:xfrm>
            <a:custGeom>
              <a:avLst/>
              <a:gdLst/>
              <a:ahLst/>
              <a:cxnLst/>
              <a:rect l="l" t="t" r="r" b="b"/>
              <a:pathLst>
                <a:path w="2140144" h="1401492">
                  <a:moveTo>
                    <a:pt x="0" y="0"/>
                  </a:moveTo>
                  <a:lnTo>
                    <a:pt x="2140144" y="0"/>
                  </a:lnTo>
                  <a:lnTo>
                    <a:pt x="2140144" y="1401492"/>
                  </a:lnTo>
                  <a:lnTo>
                    <a:pt x="0" y="1401492"/>
                  </a:lnTo>
                  <a:close/>
                </a:path>
              </a:pathLst>
            </a:custGeom>
            <a:gradFill rotWithShape="1">
              <a:gsLst>
                <a:gs pos="0">
                  <a:srgbClr val="862C41">
                    <a:alpha val="100000"/>
                  </a:srgbClr>
                </a:gs>
                <a:gs pos="100000">
                  <a:srgbClr val="721839">
                    <a:alpha val="0"/>
                  </a:srgbClr>
                </a:gs>
              </a:gsLst>
              <a:lin ang="0"/>
            </a:gradFill>
          </p:spPr>
          <p:txBody>
            <a:bodyPr/>
            <a:lstStyle/>
            <a:p>
              <a:endParaRPr lang="en-GB"/>
            </a:p>
          </p:txBody>
        </p:sp>
        <p:sp>
          <p:nvSpPr>
            <p:cNvPr id="10" name="TextBox 10"/>
            <p:cNvSpPr txBox="1"/>
            <p:nvPr/>
          </p:nvSpPr>
          <p:spPr>
            <a:xfrm>
              <a:off x="0" y="-38100"/>
              <a:ext cx="2140144" cy="1439592"/>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445578" y="2715566"/>
            <a:ext cx="7822471" cy="4209105"/>
            <a:chOff x="0" y="0"/>
            <a:chExt cx="1398259" cy="752373"/>
          </a:xfrm>
        </p:grpSpPr>
        <p:sp>
          <p:nvSpPr>
            <p:cNvPr id="12" name="Freeform 12"/>
            <p:cNvSpPr/>
            <p:nvPr/>
          </p:nvSpPr>
          <p:spPr>
            <a:xfrm>
              <a:off x="0" y="0"/>
              <a:ext cx="1398259" cy="752373"/>
            </a:xfrm>
            <a:custGeom>
              <a:avLst/>
              <a:gdLst/>
              <a:ahLst/>
              <a:cxnLst/>
              <a:rect l="l" t="t" r="r" b="b"/>
              <a:pathLst>
                <a:path w="1398259" h="752373">
                  <a:moveTo>
                    <a:pt x="0" y="0"/>
                  </a:moveTo>
                  <a:lnTo>
                    <a:pt x="1398259" y="0"/>
                  </a:lnTo>
                  <a:lnTo>
                    <a:pt x="1398259" y="752373"/>
                  </a:lnTo>
                  <a:lnTo>
                    <a:pt x="0" y="752373"/>
                  </a:lnTo>
                  <a:close/>
                </a:path>
              </a:pathLst>
            </a:custGeom>
            <a:blipFill>
              <a:blip r:embed="rId6"/>
              <a:stretch>
                <a:fillRect t="-2617" b="-2617"/>
              </a:stretch>
            </a:blipFill>
          </p:spPr>
          <p:txBody>
            <a:bodyPr/>
            <a:lstStyle/>
            <a:p>
              <a:endParaRPr lang="en-GB"/>
            </a:p>
          </p:txBody>
        </p:sp>
      </p:grpSp>
      <p:grpSp>
        <p:nvGrpSpPr>
          <p:cNvPr id="13" name="Group 13"/>
          <p:cNvGrpSpPr/>
          <p:nvPr/>
        </p:nvGrpSpPr>
        <p:grpSpPr>
          <a:xfrm>
            <a:off x="17346890" y="9074804"/>
            <a:ext cx="15928354" cy="964373"/>
            <a:chOff x="0" y="0"/>
            <a:chExt cx="4195122" cy="253991"/>
          </a:xfrm>
        </p:grpSpPr>
        <p:sp>
          <p:nvSpPr>
            <p:cNvPr id="14" name="Freeform 14"/>
            <p:cNvSpPr/>
            <p:nvPr/>
          </p:nvSpPr>
          <p:spPr>
            <a:xfrm>
              <a:off x="0" y="0"/>
              <a:ext cx="4195122" cy="253991"/>
            </a:xfrm>
            <a:custGeom>
              <a:avLst/>
              <a:gdLst/>
              <a:ahLst/>
              <a:cxnLst/>
              <a:rect l="l" t="t" r="r" b="b"/>
              <a:pathLst>
                <a:path w="4195122" h="253991">
                  <a:moveTo>
                    <a:pt x="0" y="0"/>
                  </a:moveTo>
                  <a:lnTo>
                    <a:pt x="4195122" y="0"/>
                  </a:lnTo>
                  <a:lnTo>
                    <a:pt x="4195122" y="253991"/>
                  </a:lnTo>
                  <a:lnTo>
                    <a:pt x="0" y="253991"/>
                  </a:lnTo>
                  <a:close/>
                </a:path>
              </a:pathLst>
            </a:custGeom>
            <a:gradFill rotWithShape="1">
              <a:gsLst>
                <a:gs pos="0">
                  <a:srgbClr val="862C41">
                    <a:alpha val="100000"/>
                  </a:srgbClr>
                </a:gs>
                <a:gs pos="100000">
                  <a:srgbClr val="721839">
                    <a:alpha val="0"/>
                  </a:srgbClr>
                </a:gs>
              </a:gsLst>
              <a:lin ang="0"/>
            </a:gradFill>
          </p:spPr>
          <p:txBody>
            <a:bodyPr/>
            <a:lstStyle/>
            <a:p>
              <a:endParaRPr lang="en-GB"/>
            </a:p>
          </p:txBody>
        </p:sp>
        <p:sp>
          <p:nvSpPr>
            <p:cNvPr id="15" name="TextBox 15"/>
            <p:cNvSpPr txBox="1"/>
            <p:nvPr/>
          </p:nvSpPr>
          <p:spPr>
            <a:xfrm>
              <a:off x="0" y="-38100"/>
              <a:ext cx="4195122" cy="292091"/>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13380919" y="5654542"/>
            <a:ext cx="3447151" cy="3420262"/>
            <a:chOff x="0" y="0"/>
            <a:chExt cx="615981" cy="611177"/>
          </a:xfrm>
        </p:grpSpPr>
        <p:sp>
          <p:nvSpPr>
            <p:cNvPr id="17" name="Freeform 17"/>
            <p:cNvSpPr/>
            <p:nvPr/>
          </p:nvSpPr>
          <p:spPr>
            <a:xfrm>
              <a:off x="0" y="0"/>
              <a:ext cx="615981" cy="611177"/>
            </a:xfrm>
            <a:custGeom>
              <a:avLst/>
              <a:gdLst/>
              <a:ahLst/>
              <a:cxnLst/>
              <a:rect l="l" t="t" r="r" b="b"/>
              <a:pathLst>
                <a:path w="615981" h="611177">
                  <a:moveTo>
                    <a:pt x="0" y="0"/>
                  </a:moveTo>
                  <a:lnTo>
                    <a:pt x="615981" y="0"/>
                  </a:lnTo>
                  <a:lnTo>
                    <a:pt x="615981" y="611177"/>
                  </a:lnTo>
                  <a:lnTo>
                    <a:pt x="0" y="611177"/>
                  </a:lnTo>
                  <a:close/>
                </a:path>
              </a:pathLst>
            </a:custGeom>
            <a:blipFill>
              <a:blip r:embed="rId7"/>
              <a:stretch>
                <a:fillRect t="-8355" b="-8355"/>
              </a:stretch>
            </a:blipFill>
          </p:spPr>
          <p:txBody>
            <a:bodyPr/>
            <a:lstStyle/>
            <a:p>
              <a:endParaRPr lang="en-GB"/>
            </a:p>
          </p:txBody>
        </p:sp>
      </p:grpSp>
      <p:sp>
        <p:nvSpPr>
          <p:cNvPr id="18" name="Freeform 18"/>
          <p:cNvSpPr/>
          <p:nvPr/>
        </p:nvSpPr>
        <p:spPr>
          <a:xfrm>
            <a:off x="6173885" y="851911"/>
            <a:ext cx="2867646" cy="745588"/>
          </a:xfrm>
          <a:custGeom>
            <a:avLst/>
            <a:gdLst/>
            <a:ahLst/>
            <a:cxnLst/>
            <a:rect l="l" t="t" r="r" b="b"/>
            <a:pathLst>
              <a:path w="2867646" h="745588">
                <a:moveTo>
                  <a:pt x="0" y="0"/>
                </a:moveTo>
                <a:lnTo>
                  <a:pt x="2867645" y="0"/>
                </a:lnTo>
                <a:lnTo>
                  <a:pt x="2867645" y="745588"/>
                </a:lnTo>
                <a:lnTo>
                  <a:pt x="0" y="745588"/>
                </a:lnTo>
                <a:lnTo>
                  <a:pt x="0" y="0"/>
                </a:lnTo>
                <a:close/>
              </a:path>
            </a:pathLst>
          </a:custGeom>
          <a:blipFill>
            <a:blip r:embed="rId8">
              <a:alphaModFix amt="7999"/>
              <a:extLst>
                <a:ext uri="{96DAC541-7B7A-43D3-8B79-37D633B846F1}">
                  <asvg:svgBlip xmlns:asvg="http://schemas.microsoft.com/office/drawing/2016/SVG/main" r:embed="rId9"/>
                </a:ext>
              </a:extLst>
            </a:blip>
            <a:stretch>
              <a:fillRect/>
            </a:stretch>
          </a:blipFill>
        </p:spPr>
        <p:txBody>
          <a:bodyPr/>
          <a:lstStyle/>
          <a:p>
            <a:endParaRPr lang="en-GB"/>
          </a:p>
        </p:txBody>
      </p:sp>
      <p:grpSp>
        <p:nvGrpSpPr>
          <p:cNvPr id="19" name="Group 19"/>
          <p:cNvGrpSpPr/>
          <p:nvPr/>
        </p:nvGrpSpPr>
        <p:grpSpPr>
          <a:xfrm>
            <a:off x="7238539" y="1597499"/>
            <a:ext cx="7066327" cy="9159440"/>
            <a:chOff x="0" y="0"/>
            <a:chExt cx="1398259" cy="1812436"/>
          </a:xfrm>
        </p:grpSpPr>
        <p:sp>
          <p:nvSpPr>
            <p:cNvPr id="20" name="Freeform 20"/>
            <p:cNvSpPr/>
            <p:nvPr/>
          </p:nvSpPr>
          <p:spPr>
            <a:xfrm>
              <a:off x="0" y="0"/>
              <a:ext cx="1398259" cy="1812436"/>
            </a:xfrm>
            <a:custGeom>
              <a:avLst/>
              <a:gdLst/>
              <a:ahLst/>
              <a:cxnLst/>
              <a:rect l="l" t="t" r="r" b="b"/>
              <a:pathLst>
                <a:path w="1398259" h="1812436">
                  <a:moveTo>
                    <a:pt x="0" y="0"/>
                  </a:moveTo>
                  <a:lnTo>
                    <a:pt x="1398259" y="0"/>
                  </a:lnTo>
                  <a:lnTo>
                    <a:pt x="1398259" y="1812436"/>
                  </a:lnTo>
                  <a:lnTo>
                    <a:pt x="0" y="1812436"/>
                  </a:lnTo>
                  <a:close/>
                </a:path>
              </a:pathLst>
            </a:custGeom>
            <a:blipFill>
              <a:blip r:embed="rId10"/>
              <a:stretch>
                <a:fillRect t="-574" b="-2289"/>
              </a:stretch>
            </a:blipFill>
          </p:spPr>
          <p:txBody>
            <a:bodyPr/>
            <a:lstStyle/>
            <a:p>
              <a:endParaRPr lang="en-GB"/>
            </a:p>
          </p:txBody>
        </p:sp>
      </p:grpSp>
      <p:sp>
        <p:nvSpPr>
          <p:cNvPr id="21" name="TextBox 21"/>
          <p:cNvSpPr txBox="1"/>
          <p:nvPr/>
        </p:nvSpPr>
        <p:spPr>
          <a:xfrm>
            <a:off x="17589442" y="9362760"/>
            <a:ext cx="459363" cy="340836"/>
          </a:xfrm>
          <a:prstGeom prst="rect">
            <a:avLst/>
          </a:prstGeom>
        </p:spPr>
        <p:txBody>
          <a:bodyPr lIns="0" tIns="0" rIns="0" bIns="0" rtlCol="0" anchor="t">
            <a:spAutoFit/>
          </a:bodyPr>
          <a:lstStyle/>
          <a:p>
            <a:pPr algn="ctr">
              <a:lnSpc>
                <a:spcPts val="2738"/>
              </a:lnSpc>
              <a:spcBef>
                <a:spcPct val="0"/>
              </a:spcBef>
            </a:pPr>
            <a:r>
              <a:rPr lang="en-US" sz="1956">
                <a:solidFill>
                  <a:srgbClr val="FFFFFF"/>
                </a:solidFill>
                <a:latin typeface="Montserrat"/>
                <a:ea typeface="Montserrat"/>
                <a:cs typeface="Montserrat"/>
                <a:sym typeface="Montserrat"/>
              </a:rPr>
              <a:t>14</a:t>
            </a:r>
          </a:p>
        </p:txBody>
      </p:sp>
      <p:sp>
        <p:nvSpPr>
          <p:cNvPr id="22" name="TextBox 22"/>
          <p:cNvSpPr txBox="1"/>
          <p:nvPr/>
        </p:nvSpPr>
        <p:spPr>
          <a:xfrm>
            <a:off x="6632302" y="357898"/>
            <a:ext cx="5519858" cy="1208255"/>
          </a:xfrm>
          <a:prstGeom prst="rect">
            <a:avLst/>
          </a:prstGeom>
        </p:spPr>
        <p:txBody>
          <a:bodyPr lIns="0" tIns="0" rIns="0" bIns="0" rtlCol="0" anchor="t">
            <a:spAutoFit/>
          </a:bodyPr>
          <a:lstStyle/>
          <a:p>
            <a:pPr algn="l">
              <a:lnSpc>
                <a:spcPts val="9917"/>
              </a:lnSpc>
              <a:spcBef>
                <a:spcPct val="0"/>
              </a:spcBef>
            </a:pPr>
            <a:r>
              <a:rPr lang="en-US" sz="7084">
                <a:solidFill>
                  <a:srgbClr val="FFFFFF"/>
                </a:solidFill>
                <a:latin typeface="Anton"/>
                <a:ea typeface="Anton"/>
                <a:cs typeface="Anton"/>
                <a:sym typeface="Anton"/>
              </a:rPr>
              <a:t>POWER SUPPLY</a:t>
            </a:r>
          </a:p>
        </p:txBody>
      </p:sp>
      <p:sp>
        <p:nvSpPr>
          <p:cNvPr id="23" name="TextBox 23"/>
          <p:cNvSpPr txBox="1"/>
          <p:nvPr/>
        </p:nvSpPr>
        <p:spPr>
          <a:xfrm>
            <a:off x="7607708" y="1300981"/>
            <a:ext cx="3163995" cy="902213"/>
          </a:xfrm>
          <a:prstGeom prst="rect">
            <a:avLst/>
          </a:prstGeom>
        </p:spPr>
        <p:txBody>
          <a:bodyPr lIns="0" tIns="0" rIns="0" bIns="0" rtlCol="0" anchor="t">
            <a:spAutoFit/>
          </a:bodyPr>
          <a:lstStyle/>
          <a:p>
            <a:pPr algn="l">
              <a:lnSpc>
                <a:spcPts val="7381"/>
              </a:lnSpc>
              <a:spcBef>
                <a:spcPct val="0"/>
              </a:spcBef>
            </a:pPr>
            <a:r>
              <a:rPr lang="en-US" sz="5272">
                <a:gradFill>
                  <a:gsLst>
                    <a:gs pos="0">
                      <a:srgbClr val="8C52FF">
                        <a:alpha val="100000"/>
                      </a:srgbClr>
                    </a:gs>
                    <a:gs pos="100000">
                      <a:srgbClr val="FF914D">
                        <a:alpha val="100000"/>
                      </a:srgbClr>
                    </a:gs>
                  </a:gsLst>
                  <a:lin ang="0"/>
                </a:gradFill>
                <a:latin typeface="Anton"/>
                <a:ea typeface="Anton"/>
                <a:cs typeface="Anton"/>
                <a:sym typeface="Anton"/>
              </a:rPr>
              <a:t>FIXED ±12V</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GB"/>
          </a:p>
        </p:txBody>
      </p:sp>
      <p:sp>
        <p:nvSpPr>
          <p:cNvPr id="3" name="Freeform 3"/>
          <p:cNvSpPr/>
          <p:nvPr/>
        </p:nvSpPr>
        <p:spPr>
          <a:xfrm>
            <a:off x="17107262" y="709082"/>
            <a:ext cx="629458" cy="685548"/>
          </a:xfrm>
          <a:custGeom>
            <a:avLst/>
            <a:gdLst/>
            <a:ahLst/>
            <a:cxnLst/>
            <a:rect l="l" t="t" r="r" b="b"/>
            <a:pathLst>
              <a:path w="629458" h="685548">
                <a:moveTo>
                  <a:pt x="0" y="0"/>
                </a:moveTo>
                <a:lnTo>
                  <a:pt x="629458" y="0"/>
                </a:lnTo>
                <a:lnTo>
                  <a:pt x="629458" y="685548"/>
                </a:lnTo>
                <a:lnTo>
                  <a:pt x="0" y="6855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4" name="Group 4"/>
          <p:cNvGrpSpPr/>
          <p:nvPr/>
        </p:nvGrpSpPr>
        <p:grpSpPr>
          <a:xfrm>
            <a:off x="-6735891" y="1522468"/>
            <a:ext cx="18217328" cy="1032199"/>
            <a:chOff x="0" y="0"/>
            <a:chExt cx="4797979" cy="271855"/>
          </a:xfrm>
        </p:grpSpPr>
        <p:sp>
          <p:nvSpPr>
            <p:cNvPr id="5" name="Freeform 5"/>
            <p:cNvSpPr/>
            <p:nvPr/>
          </p:nvSpPr>
          <p:spPr>
            <a:xfrm>
              <a:off x="0" y="0"/>
              <a:ext cx="4797980" cy="271855"/>
            </a:xfrm>
            <a:custGeom>
              <a:avLst/>
              <a:gdLst/>
              <a:ahLst/>
              <a:cxnLst/>
              <a:rect l="l" t="t" r="r" b="b"/>
              <a:pathLst>
                <a:path w="4797980" h="271855">
                  <a:moveTo>
                    <a:pt x="0" y="0"/>
                  </a:moveTo>
                  <a:lnTo>
                    <a:pt x="4797980" y="0"/>
                  </a:lnTo>
                  <a:lnTo>
                    <a:pt x="4797980" y="271855"/>
                  </a:lnTo>
                  <a:lnTo>
                    <a:pt x="0" y="271855"/>
                  </a:lnTo>
                  <a:close/>
                </a:path>
              </a:pathLst>
            </a:custGeom>
            <a:gradFill rotWithShape="1">
              <a:gsLst>
                <a:gs pos="0">
                  <a:srgbClr val="721839">
                    <a:alpha val="0"/>
                  </a:srgbClr>
                </a:gs>
                <a:gs pos="100000">
                  <a:srgbClr val="862C41">
                    <a:alpha val="100000"/>
                  </a:srgbClr>
                </a:gs>
              </a:gsLst>
              <a:lin ang="0"/>
            </a:gradFill>
          </p:spPr>
          <p:txBody>
            <a:bodyPr/>
            <a:lstStyle/>
            <a:p>
              <a:endParaRPr lang="en-GB"/>
            </a:p>
          </p:txBody>
        </p:sp>
        <p:sp>
          <p:nvSpPr>
            <p:cNvPr id="6" name="TextBox 6"/>
            <p:cNvSpPr txBox="1"/>
            <p:nvPr/>
          </p:nvSpPr>
          <p:spPr>
            <a:xfrm>
              <a:off x="0" y="-38100"/>
              <a:ext cx="4797979" cy="309955"/>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121582" y="2159474"/>
            <a:ext cx="8125860" cy="5321289"/>
            <a:chOff x="0" y="0"/>
            <a:chExt cx="2140144" cy="1401492"/>
          </a:xfrm>
        </p:grpSpPr>
        <p:sp>
          <p:nvSpPr>
            <p:cNvPr id="8" name="Freeform 8"/>
            <p:cNvSpPr/>
            <p:nvPr/>
          </p:nvSpPr>
          <p:spPr>
            <a:xfrm>
              <a:off x="0" y="0"/>
              <a:ext cx="2140144" cy="1401492"/>
            </a:xfrm>
            <a:custGeom>
              <a:avLst/>
              <a:gdLst/>
              <a:ahLst/>
              <a:cxnLst/>
              <a:rect l="l" t="t" r="r" b="b"/>
              <a:pathLst>
                <a:path w="2140144" h="1401492">
                  <a:moveTo>
                    <a:pt x="0" y="0"/>
                  </a:moveTo>
                  <a:lnTo>
                    <a:pt x="2140144" y="0"/>
                  </a:lnTo>
                  <a:lnTo>
                    <a:pt x="2140144" y="1401492"/>
                  </a:lnTo>
                  <a:lnTo>
                    <a:pt x="0" y="1401492"/>
                  </a:lnTo>
                  <a:close/>
                </a:path>
              </a:pathLst>
            </a:custGeom>
            <a:gradFill rotWithShape="1">
              <a:gsLst>
                <a:gs pos="0">
                  <a:srgbClr val="862C41">
                    <a:alpha val="100000"/>
                  </a:srgbClr>
                </a:gs>
                <a:gs pos="100000">
                  <a:srgbClr val="721839">
                    <a:alpha val="0"/>
                  </a:srgbClr>
                </a:gs>
              </a:gsLst>
              <a:lin ang="0"/>
            </a:gradFill>
          </p:spPr>
          <p:txBody>
            <a:bodyPr/>
            <a:lstStyle/>
            <a:p>
              <a:endParaRPr lang="en-GB"/>
            </a:p>
          </p:txBody>
        </p:sp>
        <p:sp>
          <p:nvSpPr>
            <p:cNvPr id="9" name="TextBox 9"/>
            <p:cNvSpPr txBox="1"/>
            <p:nvPr/>
          </p:nvSpPr>
          <p:spPr>
            <a:xfrm>
              <a:off x="0" y="-38100"/>
              <a:ext cx="2140144" cy="1439592"/>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17346890" y="9074804"/>
            <a:ext cx="15928354" cy="964373"/>
            <a:chOff x="0" y="0"/>
            <a:chExt cx="4195122" cy="253991"/>
          </a:xfrm>
        </p:grpSpPr>
        <p:sp>
          <p:nvSpPr>
            <p:cNvPr id="11" name="Freeform 11"/>
            <p:cNvSpPr/>
            <p:nvPr/>
          </p:nvSpPr>
          <p:spPr>
            <a:xfrm>
              <a:off x="0" y="0"/>
              <a:ext cx="4195122" cy="253991"/>
            </a:xfrm>
            <a:custGeom>
              <a:avLst/>
              <a:gdLst/>
              <a:ahLst/>
              <a:cxnLst/>
              <a:rect l="l" t="t" r="r" b="b"/>
              <a:pathLst>
                <a:path w="4195122" h="253991">
                  <a:moveTo>
                    <a:pt x="0" y="0"/>
                  </a:moveTo>
                  <a:lnTo>
                    <a:pt x="4195122" y="0"/>
                  </a:lnTo>
                  <a:lnTo>
                    <a:pt x="4195122" y="253991"/>
                  </a:lnTo>
                  <a:lnTo>
                    <a:pt x="0" y="253991"/>
                  </a:lnTo>
                  <a:close/>
                </a:path>
              </a:pathLst>
            </a:custGeom>
            <a:gradFill rotWithShape="1">
              <a:gsLst>
                <a:gs pos="0">
                  <a:srgbClr val="862C41">
                    <a:alpha val="100000"/>
                  </a:srgbClr>
                </a:gs>
                <a:gs pos="100000">
                  <a:srgbClr val="721839">
                    <a:alpha val="0"/>
                  </a:srgbClr>
                </a:gs>
              </a:gsLst>
              <a:lin ang="0"/>
            </a:gradFill>
          </p:spPr>
          <p:txBody>
            <a:bodyPr/>
            <a:lstStyle/>
            <a:p>
              <a:endParaRPr lang="en-GB"/>
            </a:p>
          </p:txBody>
        </p:sp>
        <p:sp>
          <p:nvSpPr>
            <p:cNvPr id="12" name="TextBox 12"/>
            <p:cNvSpPr txBox="1"/>
            <p:nvPr/>
          </p:nvSpPr>
          <p:spPr>
            <a:xfrm>
              <a:off x="0" y="-38100"/>
              <a:ext cx="4195122" cy="292091"/>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a:off x="2906275" y="505180"/>
            <a:ext cx="2867646" cy="745588"/>
          </a:xfrm>
          <a:custGeom>
            <a:avLst/>
            <a:gdLst/>
            <a:ahLst/>
            <a:cxnLst/>
            <a:rect l="l" t="t" r="r" b="b"/>
            <a:pathLst>
              <a:path w="2867646" h="745588">
                <a:moveTo>
                  <a:pt x="0" y="0"/>
                </a:moveTo>
                <a:lnTo>
                  <a:pt x="2867646" y="0"/>
                </a:lnTo>
                <a:lnTo>
                  <a:pt x="2867646" y="745588"/>
                </a:lnTo>
                <a:lnTo>
                  <a:pt x="0" y="745588"/>
                </a:lnTo>
                <a:lnTo>
                  <a:pt x="0" y="0"/>
                </a:lnTo>
                <a:close/>
              </a:path>
            </a:pathLst>
          </a:custGeom>
          <a:blipFill>
            <a:blip r:embed="rId5">
              <a:alphaModFix amt="7999"/>
              <a:extLst>
                <a:ext uri="{96DAC541-7B7A-43D3-8B79-37D633B846F1}">
                  <asvg:svgBlip xmlns:asvg="http://schemas.microsoft.com/office/drawing/2016/SVG/main" r:embed="rId6"/>
                </a:ext>
              </a:extLst>
            </a:blip>
            <a:stretch>
              <a:fillRect/>
            </a:stretch>
          </a:blipFill>
        </p:spPr>
        <p:txBody>
          <a:bodyPr/>
          <a:lstStyle/>
          <a:p>
            <a:endParaRPr lang="en-GB"/>
          </a:p>
        </p:txBody>
      </p:sp>
      <p:grpSp>
        <p:nvGrpSpPr>
          <p:cNvPr id="14" name="Group 14"/>
          <p:cNvGrpSpPr/>
          <p:nvPr/>
        </p:nvGrpSpPr>
        <p:grpSpPr>
          <a:xfrm>
            <a:off x="9212021" y="3433795"/>
            <a:ext cx="8607103" cy="4491366"/>
            <a:chOff x="0" y="0"/>
            <a:chExt cx="1990908" cy="1038897"/>
          </a:xfrm>
        </p:grpSpPr>
        <p:sp>
          <p:nvSpPr>
            <p:cNvPr id="15" name="Freeform 15"/>
            <p:cNvSpPr/>
            <p:nvPr/>
          </p:nvSpPr>
          <p:spPr>
            <a:xfrm>
              <a:off x="0" y="0"/>
              <a:ext cx="1990908" cy="1038897"/>
            </a:xfrm>
            <a:custGeom>
              <a:avLst/>
              <a:gdLst/>
              <a:ahLst/>
              <a:cxnLst/>
              <a:rect l="l" t="t" r="r" b="b"/>
              <a:pathLst>
                <a:path w="1990908" h="1038897">
                  <a:moveTo>
                    <a:pt x="11693" y="0"/>
                  </a:moveTo>
                  <a:lnTo>
                    <a:pt x="1979215" y="0"/>
                  </a:lnTo>
                  <a:cubicBezTo>
                    <a:pt x="1982316" y="0"/>
                    <a:pt x="1985290" y="1232"/>
                    <a:pt x="1987483" y="3425"/>
                  </a:cubicBezTo>
                  <a:cubicBezTo>
                    <a:pt x="1989676" y="5618"/>
                    <a:pt x="1990908" y="8592"/>
                    <a:pt x="1990908" y="11693"/>
                  </a:cubicBezTo>
                  <a:lnTo>
                    <a:pt x="1990908" y="1027204"/>
                  </a:lnTo>
                  <a:cubicBezTo>
                    <a:pt x="1990908" y="1033662"/>
                    <a:pt x="1985673" y="1038897"/>
                    <a:pt x="1979215" y="1038897"/>
                  </a:cubicBezTo>
                  <a:lnTo>
                    <a:pt x="11693" y="1038897"/>
                  </a:lnTo>
                  <a:cubicBezTo>
                    <a:pt x="5235" y="1038897"/>
                    <a:pt x="0" y="1033662"/>
                    <a:pt x="0" y="1027204"/>
                  </a:cubicBezTo>
                  <a:lnTo>
                    <a:pt x="0" y="11693"/>
                  </a:lnTo>
                  <a:cubicBezTo>
                    <a:pt x="0" y="5235"/>
                    <a:pt x="5235" y="0"/>
                    <a:pt x="11693" y="0"/>
                  </a:cubicBezTo>
                  <a:close/>
                </a:path>
              </a:pathLst>
            </a:custGeom>
            <a:blipFill>
              <a:blip r:embed="rId7"/>
              <a:stretch>
                <a:fillRect l="-3111" r="-3111"/>
              </a:stretch>
            </a:blipFill>
          </p:spPr>
          <p:txBody>
            <a:bodyPr/>
            <a:lstStyle/>
            <a:p>
              <a:endParaRPr lang="en-GB"/>
            </a:p>
          </p:txBody>
        </p:sp>
      </p:grpSp>
      <p:grpSp>
        <p:nvGrpSpPr>
          <p:cNvPr id="16" name="Group 16"/>
          <p:cNvGrpSpPr/>
          <p:nvPr/>
        </p:nvGrpSpPr>
        <p:grpSpPr>
          <a:xfrm>
            <a:off x="558747" y="3433795"/>
            <a:ext cx="8327620" cy="4491366"/>
            <a:chOff x="0" y="0"/>
            <a:chExt cx="1926261" cy="1038897"/>
          </a:xfrm>
        </p:grpSpPr>
        <p:sp>
          <p:nvSpPr>
            <p:cNvPr id="17" name="Freeform 17"/>
            <p:cNvSpPr/>
            <p:nvPr/>
          </p:nvSpPr>
          <p:spPr>
            <a:xfrm>
              <a:off x="0" y="0"/>
              <a:ext cx="1926261" cy="1038897"/>
            </a:xfrm>
            <a:custGeom>
              <a:avLst/>
              <a:gdLst/>
              <a:ahLst/>
              <a:cxnLst/>
              <a:rect l="l" t="t" r="r" b="b"/>
              <a:pathLst>
                <a:path w="1926261" h="1038897">
                  <a:moveTo>
                    <a:pt x="12086" y="0"/>
                  </a:moveTo>
                  <a:lnTo>
                    <a:pt x="1914175" y="0"/>
                  </a:lnTo>
                  <a:cubicBezTo>
                    <a:pt x="1920850" y="0"/>
                    <a:pt x="1926261" y="5411"/>
                    <a:pt x="1926261" y="12086"/>
                  </a:cubicBezTo>
                  <a:lnTo>
                    <a:pt x="1926261" y="1026812"/>
                  </a:lnTo>
                  <a:cubicBezTo>
                    <a:pt x="1926261" y="1030017"/>
                    <a:pt x="1924988" y="1033091"/>
                    <a:pt x="1922721" y="1035358"/>
                  </a:cubicBezTo>
                  <a:cubicBezTo>
                    <a:pt x="1920455" y="1037624"/>
                    <a:pt x="1917381" y="1038897"/>
                    <a:pt x="1914175" y="1038897"/>
                  </a:cubicBezTo>
                  <a:lnTo>
                    <a:pt x="12086" y="1038897"/>
                  </a:lnTo>
                  <a:cubicBezTo>
                    <a:pt x="8880" y="1038897"/>
                    <a:pt x="5806" y="1037624"/>
                    <a:pt x="3540" y="1035358"/>
                  </a:cubicBezTo>
                  <a:cubicBezTo>
                    <a:pt x="1273" y="1033091"/>
                    <a:pt x="0" y="1030017"/>
                    <a:pt x="0" y="1026812"/>
                  </a:cubicBezTo>
                  <a:lnTo>
                    <a:pt x="0" y="12086"/>
                  </a:lnTo>
                  <a:cubicBezTo>
                    <a:pt x="0" y="8880"/>
                    <a:pt x="1273" y="5806"/>
                    <a:pt x="3540" y="3540"/>
                  </a:cubicBezTo>
                  <a:cubicBezTo>
                    <a:pt x="5806" y="1273"/>
                    <a:pt x="8880" y="0"/>
                    <a:pt x="12086" y="0"/>
                  </a:cubicBezTo>
                  <a:close/>
                </a:path>
              </a:pathLst>
            </a:custGeom>
            <a:blipFill>
              <a:blip r:embed="rId8"/>
              <a:stretch>
                <a:fillRect l="-641" r="-641"/>
              </a:stretch>
            </a:blipFill>
          </p:spPr>
          <p:txBody>
            <a:bodyPr/>
            <a:lstStyle/>
            <a:p>
              <a:endParaRPr lang="en-GB"/>
            </a:p>
          </p:txBody>
        </p:sp>
      </p:grpSp>
      <p:sp>
        <p:nvSpPr>
          <p:cNvPr id="18" name="TextBox 18"/>
          <p:cNvSpPr txBox="1"/>
          <p:nvPr/>
        </p:nvSpPr>
        <p:spPr>
          <a:xfrm>
            <a:off x="17589442" y="9362760"/>
            <a:ext cx="459363" cy="340836"/>
          </a:xfrm>
          <a:prstGeom prst="rect">
            <a:avLst/>
          </a:prstGeom>
        </p:spPr>
        <p:txBody>
          <a:bodyPr lIns="0" tIns="0" rIns="0" bIns="0" rtlCol="0" anchor="t">
            <a:spAutoFit/>
          </a:bodyPr>
          <a:lstStyle/>
          <a:p>
            <a:pPr algn="ctr">
              <a:lnSpc>
                <a:spcPts val="2738"/>
              </a:lnSpc>
              <a:spcBef>
                <a:spcPct val="0"/>
              </a:spcBef>
            </a:pPr>
            <a:r>
              <a:rPr lang="en-US" sz="1956">
                <a:solidFill>
                  <a:srgbClr val="FFFFFF"/>
                </a:solidFill>
                <a:latin typeface="Montserrat"/>
                <a:ea typeface="Montserrat"/>
                <a:cs typeface="Montserrat"/>
                <a:sym typeface="Montserrat"/>
              </a:rPr>
              <a:t>05</a:t>
            </a:r>
          </a:p>
        </p:txBody>
      </p:sp>
      <p:sp>
        <p:nvSpPr>
          <p:cNvPr id="19" name="TextBox 19"/>
          <p:cNvSpPr txBox="1"/>
          <p:nvPr/>
        </p:nvSpPr>
        <p:spPr>
          <a:xfrm>
            <a:off x="8208193" y="-20582"/>
            <a:ext cx="5483647" cy="1543050"/>
          </a:xfrm>
          <a:prstGeom prst="rect">
            <a:avLst/>
          </a:prstGeom>
        </p:spPr>
        <p:txBody>
          <a:bodyPr lIns="0" tIns="0" rIns="0" bIns="0" rtlCol="0" anchor="t">
            <a:spAutoFit/>
          </a:bodyPr>
          <a:lstStyle/>
          <a:p>
            <a:pPr algn="l">
              <a:lnSpc>
                <a:spcPts val="12599"/>
              </a:lnSpc>
              <a:spcBef>
                <a:spcPct val="0"/>
              </a:spcBef>
            </a:pPr>
            <a:r>
              <a:rPr lang="en-US" sz="9000">
                <a:gradFill>
                  <a:gsLst>
                    <a:gs pos="0">
                      <a:srgbClr val="8C52FF">
                        <a:alpha val="100000"/>
                      </a:srgbClr>
                    </a:gs>
                    <a:gs pos="100000">
                      <a:srgbClr val="FF914D">
                        <a:alpha val="100000"/>
                      </a:srgbClr>
                    </a:gs>
                  </a:gsLst>
                  <a:lin ang="0"/>
                </a:gradFill>
                <a:latin typeface="Anton"/>
                <a:ea typeface="Anton"/>
                <a:cs typeface="Anton"/>
                <a:sym typeface="Anton"/>
              </a:rPr>
              <a:t>PCB</a:t>
            </a:r>
          </a:p>
        </p:txBody>
      </p:sp>
      <p:sp>
        <p:nvSpPr>
          <p:cNvPr id="20" name="TextBox 20"/>
          <p:cNvSpPr txBox="1"/>
          <p:nvPr/>
        </p:nvSpPr>
        <p:spPr>
          <a:xfrm>
            <a:off x="8004278" y="1389118"/>
            <a:ext cx="4846311" cy="1124243"/>
          </a:xfrm>
          <a:prstGeom prst="rect">
            <a:avLst/>
          </a:prstGeom>
        </p:spPr>
        <p:txBody>
          <a:bodyPr lIns="0" tIns="0" rIns="0" bIns="0" rtlCol="0" anchor="t">
            <a:spAutoFit/>
          </a:bodyPr>
          <a:lstStyle/>
          <a:p>
            <a:pPr algn="l">
              <a:lnSpc>
                <a:spcPts val="9102"/>
              </a:lnSpc>
              <a:spcBef>
                <a:spcPct val="0"/>
              </a:spcBef>
            </a:pPr>
            <a:r>
              <a:rPr lang="en-US" sz="6501">
                <a:solidFill>
                  <a:srgbClr val="FFFFFF"/>
                </a:solidFill>
                <a:latin typeface="Anton"/>
                <a:ea typeface="Anton"/>
                <a:cs typeface="Anton"/>
                <a:sym typeface="Anton"/>
              </a:rPr>
              <a:t>DESIGN</a:t>
            </a:r>
          </a:p>
        </p:txBody>
      </p:sp>
      <p:sp>
        <p:nvSpPr>
          <p:cNvPr id="21" name="Freeform 21"/>
          <p:cNvSpPr/>
          <p:nvPr/>
        </p:nvSpPr>
        <p:spPr>
          <a:xfrm>
            <a:off x="6522084" y="0"/>
            <a:ext cx="13575177" cy="10418956"/>
          </a:xfrm>
          <a:custGeom>
            <a:avLst/>
            <a:gdLst/>
            <a:ahLst/>
            <a:cxnLst/>
            <a:rect l="l" t="t" r="r" b="b"/>
            <a:pathLst>
              <a:path w="13575177" h="10418956">
                <a:moveTo>
                  <a:pt x="0" y="0"/>
                </a:moveTo>
                <a:lnTo>
                  <a:pt x="13575177" y="0"/>
                </a:lnTo>
                <a:lnTo>
                  <a:pt x="13575177" y="10418956"/>
                </a:lnTo>
                <a:lnTo>
                  <a:pt x="0" y="10418956"/>
                </a:lnTo>
                <a:lnTo>
                  <a:pt x="0" y="0"/>
                </a:lnTo>
                <a:close/>
              </a:path>
            </a:pathLst>
          </a:custGeom>
          <a:blipFill>
            <a:blip r:embed="rId9">
              <a:alphaModFix amt="6000"/>
            </a:blip>
            <a:stretch>
              <a:fillRect t="-59112" r="-34834" b="-75126"/>
            </a:stretch>
          </a:blipFill>
        </p:spPr>
        <p:txBody>
          <a:bodyPr/>
          <a:lstStyle/>
          <a:p>
            <a:endParaRPr lang="en-GB"/>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GB"/>
          </a:p>
        </p:txBody>
      </p:sp>
      <p:sp>
        <p:nvSpPr>
          <p:cNvPr id="3" name="Freeform 3"/>
          <p:cNvSpPr/>
          <p:nvPr/>
        </p:nvSpPr>
        <p:spPr>
          <a:xfrm>
            <a:off x="6522084" y="0"/>
            <a:ext cx="13575177" cy="10418956"/>
          </a:xfrm>
          <a:custGeom>
            <a:avLst/>
            <a:gdLst/>
            <a:ahLst/>
            <a:cxnLst/>
            <a:rect l="l" t="t" r="r" b="b"/>
            <a:pathLst>
              <a:path w="13575177" h="10418956">
                <a:moveTo>
                  <a:pt x="0" y="0"/>
                </a:moveTo>
                <a:lnTo>
                  <a:pt x="13575177" y="0"/>
                </a:lnTo>
                <a:lnTo>
                  <a:pt x="13575177" y="10418956"/>
                </a:lnTo>
                <a:lnTo>
                  <a:pt x="0" y="10418956"/>
                </a:lnTo>
                <a:lnTo>
                  <a:pt x="0" y="0"/>
                </a:lnTo>
                <a:close/>
              </a:path>
            </a:pathLst>
          </a:custGeom>
          <a:blipFill>
            <a:blip r:embed="rId3">
              <a:alphaModFix amt="6000"/>
            </a:blip>
            <a:stretch>
              <a:fillRect t="-59112" r="-34834" b="-75126"/>
            </a:stretch>
          </a:blipFill>
        </p:spPr>
        <p:txBody>
          <a:bodyPr/>
          <a:lstStyle/>
          <a:p>
            <a:endParaRPr lang="en-GB"/>
          </a:p>
        </p:txBody>
      </p:sp>
      <p:sp>
        <p:nvSpPr>
          <p:cNvPr id="4" name="Freeform 4"/>
          <p:cNvSpPr/>
          <p:nvPr/>
        </p:nvSpPr>
        <p:spPr>
          <a:xfrm>
            <a:off x="17107262" y="709082"/>
            <a:ext cx="629458" cy="685548"/>
          </a:xfrm>
          <a:custGeom>
            <a:avLst/>
            <a:gdLst/>
            <a:ahLst/>
            <a:cxnLst/>
            <a:rect l="l" t="t" r="r" b="b"/>
            <a:pathLst>
              <a:path w="629458" h="685548">
                <a:moveTo>
                  <a:pt x="0" y="0"/>
                </a:moveTo>
                <a:lnTo>
                  <a:pt x="629458" y="0"/>
                </a:lnTo>
                <a:lnTo>
                  <a:pt x="629458" y="685548"/>
                </a:lnTo>
                <a:lnTo>
                  <a:pt x="0" y="6855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grpSp>
        <p:nvGrpSpPr>
          <p:cNvPr id="5" name="Group 5"/>
          <p:cNvGrpSpPr/>
          <p:nvPr/>
        </p:nvGrpSpPr>
        <p:grpSpPr>
          <a:xfrm>
            <a:off x="-6735891" y="1522468"/>
            <a:ext cx="18217328" cy="1032199"/>
            <a:chOff x="0" y="0"/>
            <a:chExt cx="4797979" cy="271855"/>
          </a:xfrm>
        </p:grpSpPr>
        <p:sp>
          <p:nvSpPr>
            <p:cNvPr id="6" name="Freeform 6"/>
            <p:cNvSpPr/>
            <p:nvPr/>
          </p:nvSpPr>
          <p:spPr>
            <a:xfrm>
              <a:off x="0" y="0"/>
              <a:ext cx="4797980" cy="271855"/>
            </a:xfrm>
            <a:custGeom>
              <a:avLst/>
              <a:gdLst/>
              <a:ahLst/>
              <a:cxnLst/>
              <a:rect l="l" t="t" r="r" b="b"/>
              <a:pathLst>
                <a:path w="4797980" h="271855">
                  <a:moveTo>
                    <a:pt x="0" y="0"/>
                  </a:moveTo>
                  <a:lnTo>
                    <a:pt x="4797980" y="0"/>
                  </a:lnTo>
                  <a:lnTo>
                    <a:pt x="4797980" y="271855"/>
                  </a:lnTo>
                  <a:lnTo>
                    <a:pt x="0" y="271855"/>
                  </a:lnTo>
                  <a:close/>
                </a:path>
              </a:pathLst>
            </a:custGeom>
            <a:gradFill rotWithShape="1">
              <a:gsLst>
                <a:gs pos="0">
                  <a:srgbClr val="721839">
                    <a:alpha val="0"/>
                  </a:srgbClr>
                </a:gs>
                <a:gs pos="100000">
                  <a:srgbClr val="862C41">
                    <a:alpha val="100000"/>
                  </a:srgbClr>
                </a:gs>
              </a:gsLst>
              <a:lin ang="0"/>
            </a:gradFill>
          </p:spPr>
          <p:txBody>
            <a:bodyPr/>
            <a:lstStyle/>
            <a:p>
              <a:endParaRPr lang="en-GB"/>
            </a:p>
          </p:txBody>
        </p:sp>
        <p:sp>
          <p:nvSpPr>
            <p:cNvPr id="7" name="TextBox 7"/>
            <p:cNvSpPr txBox="1"/>
            <p:nvPr/>
          </p:nvSpPr>
          <p:spPr>
            <a:xfrm>
              <a:off x="0" y="-38100"/>
              <a:ext cx="4797979" cy="30995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21582" y="2159474"/>
            <a:ext cx="8125860" cy="5321289"/>
            <a:chOff x="0" y="0"/>
            <a:chExt cx="2140144" cy="1401492"/>
          </a:xfrm>
        </p:grpSpPr>
        <p:sp>
          <p:nvSpPr>
            <p:cNvPr id="9" name="Freeform 9"/>
            <p:cNvSpPr/>
            <p:nvPr/>
          </p:nvSpPr>
          <p:spPr>
            <a:xfrm>
              <a:off x="0" y="0"/>
              <a:ext cx="2140144" cy="1401492"/>
            </a:xfrm>
            <a:custGeom>
              <a:avLst/>
              <a:gdLst/>
              <a:ahLst/>
              <a:cxnLst/>
              <a:rect l="l" t="t" r="r" b="b"/>
              <a:pathLst>
                <a:path w="2140144" h="1401492">
                  <a:moveTo>
                    <a:pt x="0" y="0"/>
                  </a:moveTo>
                  <a:lnTo>
                    <a:pt x="2140144" y="0"/>
                  </a:lnTo>
                  <a:lnTo>
                    <a:pt x="2140144" y="1401492"/>
                  </a:lnTo>
                  <a:lnTo>
                    <a:pt x="0" y="1401492"/>
                  </a:lnTo>
                  <a:close/>
                </a:path>
              </a:pathLst>
            </a:custGeom>
            <a:gradFill rotWithShape="1">
              <a:gsLst>
                <a:gs pos="0">
                  <a:srgbClr val="862C41">
                    <a:alpha val="100000"/>
                  </a:srgbClr>
                </a:gs>
                <a:gs pos="100000">
                  <a:srgbClr val="721839">
                    <a:alpha val="0"/>
                  </a:srgbClr>
                </a:gs>
              </a:gsLst>
              <a:lin ang="0"/>
            </a:gradFill>
          </p:spPr>
          <p:txBody>
            <a:bodyPr/>
            <a:lstStyle/>
            <a:p>
              <a:endParaRPr lang="en-GB"/>
            </a:p>
          </p:txBody>
        </p:sp>
        <p:sp>
          <p:nvSpPr>
            <p:cNvPr id="10" name="TextBox 10"/>
            <p:cNvSpPr txBox="1"/>
            <p:nvPr/>
          </p:nvSpPr>
          <p:spPr>
            <a:xfrm>
              <a:off x="0" y="-38100"/>
              <a:ext cx="2140144" cy="1439592"/>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7346890" y="9074804"/>
            <a:ext cx="15928354" cy="964373"/>
            <a:chOff x="0" y="0"/>
            <a:chExt cx="4195122" cy="253991"/>
          </a:xfrm>
        </p:grpSpPr>
        <p:sp>
          <p:nvSpPr>
            <p:cNvPr id="12" name="Freeform 12"/>
            <p:cNvSpPr/>
            <p:nvPr/>
          </p:nvSpPr>
          <p:spPr>
            <a:xfrm>
              <a:off x="0" y="0"/>
              <a:ext cx="4195122" cy="253991"/>
            </a:xfrm>
            <a:custGeom>
              <a:avLst/>
              <a:gdLst/>
              <a:ahLst/>
              <a:cxnLst/>
              <a:rect l="l" t="t" r="r" b="b"/>
              <a:pathLst>
                <a:path w="4195122" h="253991">
                  <a:moveTo>
                    <a:pt x="0" y="0"/>
                  </a:moveTo>
                  <a:lnTo>
                    <a:pt x="4195122" y="0"/>
                  </a:lnTo>
                  <a:lnTo>
                    <a:pt x="4195122" y="253991"/>
                  </a:lnTo>
                  <a:lnTo>
                    <a:pt x="0" y="253991"/>
                  </a:lnTo>
                  <a:close/>
                </a:path>
              </a:pathLst>
            </a:custGeom>
            <a:gradFill rotWithShape="1">
              <a:gsLst>
                <a:gs pos="0">
                  <a:srgbClr val="862C41">
                    <a:alpha val="100000"/>
                  </a:srgbClr>
                </a:gs>
                <a:gs pos="100000">
                  <a:srgbClr val="721839">
                    <a:alpha val="0"/>
                  </a:srgbClr>
                </a:gs>
              </a:gsLst>
              <a:lin ang="0"/>
            </a:gradFill>
          </p:spPr>
          <p:txBody>
            <a:bodyPr/>
            <a:lstStyle/>
            <a:p>
              <a:endParaRPr lang="en-GB"/>
            </a:p>
          </p:txBody>
        </p:sp>
        <p:sp>
          <p:nvSpPr>
            <p:cNvPr id="13" name="TextBox 13"/>
            <p:cNvSpPr txBox="1"/>
            <p:nvPr/>
          </p:nvSpPr>
          <p:spPr>
            <a:xfrm>
              <a:off x="0" y="-38100"/>
              <a:ext cx="4195122" cy="292091"/>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2906275" y="505180"/>
            <a:ext cx="2867646" cy="745588"/>
          </a:xfrm>
          <a:custGeom>
            <a:avLst/>
            <a:gdLst/>
            <a:ahLst/>
            <a:cxnLst/>
            <a:rect l="l" t="t" r="r" b="b"/>
            <a:pathLst>
              <a:path w="2867646" h="745588">
                <a:moveTo>
                  <a:pt x="0" y="0"/>
                </a:moveTo>
                <a:lnTo>
                  <a:pt x="2867646" y="0"/>
                </a:lnTo>
                <a:lnTo>
                  <a:pt x="2867646" y="745588"/>
                </a:lnTo>
                <a:lnTo>
                  <a:pt x="0" y="745588"/>
                </a:lnTo>
                <a:lnTo>
                  <a:pt x="0" y="0"/>
                </a:lnTo>
                <a:close/>
              </a:path>
            </a:pathLst>
          </a:custGeom>
          <a:blipFill>
            <a:blip r:embed="rId6">
              <a:alphaModFix amt="7999"/>
              <a:extLst>
                <a:ext uri="{96DAC541-7B7A-43D3-8B79-37D633B846F1}">
                  <asvg:svgBlip xmlns:asvg="http://schemas.microsoft.com/office/drawing/2016/SVG/main" r:embed="rId7"/>
                </a:ext>
              </a:extLst>
            </a:blip>
            <a:stretch>
              <a:fillRect/>
            </a:stretch>
          </a:blipFill>
        </p:spPr>
        <p:txBody>
          <a:bodyPr/>
          <a:lstStyle/>
          <a:p>
            <a:endParaRPr lang="en-GB"/>
          </a:p>
        </p:txBody>
      </p:sp>
      <p:sp>
        <p:nvSpPr>
          <p:cNvPr id="15" name="TextBox 15"/>
          <p:cNvSpPr txBox="1"/>
          <p:nvPr/>
        </p:nvSpPr>
        <p:spPr>
          <a:xfrm>
            <a:off x="17589442" y="9362760"/>
            <a:ext cx="459363" cy="340836"/>
          </a:xfrm>
          <a:prstGeom prst="rect">
            <a:avLst/>
          </a:prstGeom>
        </p:spPr>
        <p:txBody>
          <a:bodyPr lIns="0" tIns="0" rIns="0" bIns="0" rtlCol="0" anchor="t">
            <a:spAutoFit/>
          </a:bodyPr>
          <a:lstStyle/>
          <a:p>
            <a:pPr algn="ctr">
              <a:lnSpc>
                <a:spcPts val="2738"/>
              </a:lnSpc>
              <a:spcBef>
                <a:spcPct val="0"/>
              </a:spcBef>
            </a:pPr>
            <a:r>
              <a:rPr lang="en-US" sz="1956">
                <a:solidFill>
                  <a:srgbClr val="FFFFFF"/>
                </a:solidFill>
                <a:latin typeface="Montserrat"/>
                <a:ea typeface="Montserrat"/>
                <a:cs typeface="Montserrat"/>
                <a:sym typeface="Montserrat"/>
              </a:rPr>
              <a:t>05</a:t>
            </a:r>
          </a:p>
        </p:txBody>
      </p:sp>
      <p:sp>
        <p:nvSpPr>
          <p:cNvPr id="16" name="TextBox 16"/>
          <p:cNvSpPr txBox="1"/>
          <p:nvPr/>
        </p:nvSpPr>
        <p:spPr>
          <a:xfrm>
            <a:off x="6776296" y="-20582"/>
            <a:ext cx="6915543" cy="1543050"/>
          </a:xfrm>
          <a:prstGeom prst="rect">
            <a:avLst/>
          </a:prstGeom>
        </p:spPr>
        <p:txBody>
          <a:bodyPr lIns="0" tIns="0" rIns="0" bIns="0" rtlCol="0" anchor="t">
            <a:spAutoFit/>
          </a:bodyPr>
          <a:lstStyle/>
          <a:p>
            <a:pPr algn="l">
              <a:lnSpc>
                <a:spcPts val="12599"/>
              </a:lnSpc>
              <a:spcBef>
                <a:spcPct val="0"/>
              </a:spcBef>
            </a:pPr>
            <a:r>
              <a:rPr lang="en-US" sz="9000">
                <a:gradFill>
                  <a:gsLst>
                    <a:gs pos="0">
                      <a:srgbClr val="8C52FF">
                        <a:alpha val="100000"/>
                      </a:srgbClr>
                    </a:gs>
                    <a:gs pos="100000">
                      <a:srgbClr val="FF914D">
                        <a:alpha val="100000"/>
                      </a:srgbClr>
                    </a:gs>
                  </a:gsLst>
                  <a:lin ang="0"/>
                </a:gradFill>
                <a:latin typeface="Anton"/>
                <a:ea typeface="Anton"/>
                <a:cs typeface="Anton"/>
                <a:sym typeface="Anton"/>
              </a:rPr>
              <a:t>ENCLOSURE</a:t>
            </a:r>
          </a:p>
        </p:txBody>
      </p:sp>
      <p:sp>
        <p:nvSpPr>
          <p:cNvPr id="17" name="TextBox 17"/>
          <p:cNvSpPr txBox="1"/>
          <p:nvPr/>
        </p:nvSpPr>
        <p:spPr>
          <a:xfrm>
            <a:off x="8004278" y="1389118"/>
            <a:ext cx="4846311" cy="1124243"/>
          </a:xfrm>
          <a:prstGeom prst="rect">
            <a:avLst/>
          </a:prstGeom>
        </p:spPr>
        <p:txBody>
          <a:bodyPr lIns="0" tIns="0" rIns="0" bIns="0" rtlCol="0" anchor="t">
            <a:spAutoFit/>
          </a:bodyPr>
          <a:lstStyle/>
          <a:p>
            <a:pPr algn="l">
              <a:lnSpc>
                <a:spcPts val="9102"/>
              </a:lnSpc>
              <a:spcBef>
                <a:spcPct val="0"/>
              </a:spcBef>
            </a:pPr>
            <a:r>
              <a:rPr lang="en-US" sz="6501">
                <a:solidFill>
                  <a:srgbClr val="FFFFFF"/>
                </a:solidFill>
                <a:latin typeface="Anton"/>
                <a:ea typeface="Anton"/>
                <a:cs typeface="Anton"/>
                <a:sym typeface="Anton"/>
              </a:rPr>
              <a:t>DESIGN</a:t>
            </a:r>
          </a:p>
        </p:txBody>
      </p:sp>
      <p:grpSp>
        <p:nvGrpSpPr>
          <p:cNvPr id="18" name="Group 18"/>
          <p:cNvGrpSpPr/>
          <p:nvPr/>
        </p:nvGrpSpPr>
        <p:grpSpPr>
          <a:xfrm>
            <a:off x="558747" y="3396114"/>
            <a:ext cx="8327620" cy="4792818"/>
            <a:chOff x="0" y="0"/>
            <a:chExt cx="1926261" cy="1108626"/>
          </a:xfrm>
        </p:grpSpPr>
        <p:sp>
          <p:nvSpPr>
            <p:cNvPr id="19" name="Freeform 19"/>
            <p:cNvSpPr/>
            <p:nvPr/>
          </p:nvSpPr>
          <p:spPr>
            <a:xfrm>
              <a:off x="0" y="0"/>
              <a:ext cx="1926261" cy="1108626"/>
            </a:xfrm>
            <a:custGeom>
              <a:avLst/>
              <a:gdLst/>
              <a:ahLst/>
              <a:cxnLst/>
              <a:rect l="l" t="t" r="r" b="b"/>
              <a:pathLst>
                <a:path w="1926261" h="1108626">
                  <a:moveTo>
                    <a:pt x="12086" y="0"/>
                  </a:moveTo>
                  <a:lnTo>
                    <a:pt x="1914175" y="0"/>
                  </a:lnTo>
                  <a:cubicBezTo>
                    <a:pt x="1920850" y="0"/>
                    <a:pt x="1926261" y="5411"/>
                    <a:pt x="1926261" y="12086"/>
                  </a:cubicBezTo>
                  <a:lnTo>
                    <a:pt x="1926261" y="1096541"/>
                  </a:lnTo>
                  <a:cubicBezTo>
                    <a:pt x="1926261" y="1099746"/>
                    <a:pt x="1924988" y="1102820"/>
                    <a:pt x="1922721" y="1105086"/>
                  </a:cubicBezTo>
                  <a:cubicBezTo>
                    <a:pt x="1920455" y="1107353"/>
                    <a:pt x="1917381" y="1108626"/>
                    <a:pt x="1914175" y="1108626"/>
                  </a:cubicBezTo>
                  <a:lnTo>
                    <a:pt x="12086" y="1108626"/>
                  </a:lnTo>
                  <a:cubicBezTo>
                    <a:pt x="8880" y="1108626"/>
                    <a:pt x="5806" y="1107353"/>
                    <a:pt x="3540" y="1105086"/>
                  </a:cubicBezTo>
                  <a:cubicBezTo>
                    <a:pt x="1273" y="1102820"/>
                    <a:pt x="0" y="1099746"/>
                    <a:pt x="0" y="1096541"/>
                  </a:cubicBezTo>
                  <a:lnTo>
                    <a:pt x="0" y="12086"/>
                  </a:lnTo>
                  <a:cubicBezTo>
                    <a:pt x="0" y="8880"/>
                    <a:pt x="1273" y="5806"/>
                    <a:pt x="3540" y="3540"/>
                  </a:cubicBezTo>
                  <a:cubicBezTo>
                    <a:pt x="5806" y="1273"/>
                    <a:pt x="8880" y="0"/>
                    <a:pt x="12086" y="0"/>
                  </a:cubicBezTo>
                  <a:close/>
                </a:path>
              </a:pathLst>
            </a:custGeom>
            <a:blipFill>
              <a:blip r:embed="rId8"/>
              <a:stretch>
                <a:fillRect l="-8281" r="-8281"/>
              </a:stretch>
            </a:blipFill>
          </p:spPr>
          <p:txBody>
            <a:bodyPr/>
            <a:lstStyle/>
            <a:p>
              <a:endParaRPr lang="en-GB"/>
            </a:p>
          </p:txBody>
        </p:sp>
      </p:grpSp>
      <p:grpSp>
        <p:nvGrpSpPr>
          <p:cNvPr id="20" name="Group 20"/>
          <p:cNvGrpSpPr/>
          <p:nvPr/>
        </p:nvGrpSpPr>
        <p:grpSpPr>
          <a:xfrm>
            <a:off x="9212021" y="3396114"/>
            <a:ext cx="8607103" cy="4792818"/>
            <a:chOff x="0" y="0"/>
            <a:chExt cx="1990908" cy="1108626"/>
          </a:xfrm>
        </p:grpSpPr>
        <p:sp>
          <p:nvSpPr>
            <p:cNvPr id="21" name="Freeform 21"/>
            <p:cNvSpPr/>
            <p:nvPr/>
          </p:nvSpPr>
          <p:spPr>
            <a:xfrm>
              <a:off x="0" y="0"/>
              <a:ext cx="1990908" cy="1108626"/>
            </a:xfrm>
            <a:custGeom>
              <a:avLst/>
              <a:gdLst/>
              <a:ahLst/>
              <a:cxnLst/>
              <a:rect l="l" t="t" r="r" b="b"/>
              <a:pathLst>
                <a:path w="1990908" h="1108626">
                  <a:moveTo>
                    <a:pt x="11693" y="0"/>
                  </a:moveTo>
                  <a:lnTo>
                    <a:pt x="1979215" y="0"/>
                  </a:lnTo>
                  <a:cubicBezTo>
                    <a:pt x="1982316" y="0"/>
                    <a:pt x="1985290" y="1232"/>
                    <a:pt x="1987483" y="3425"/>
                  </a:cubicBezTo>
                  <a:cubicBezTo>
                    <a:pt x="1989676" y="5618"/>
                    <a:pt x="1990908" y="8592"/>
                    <a:pt x="1990908" y="11693"/>
                  </a:cubicBezTo>
                  <a:lnTo>
                    <a:pt x="1990908" y="1096933"/>
                  </a:lnTo>
                  <a:cubicBezTo>
                    <a:pt x="1990908" y="1103391"/>
                    <a:pt x="1985673" y="1108626"/>
                    <a:pt x="1979215" y="1108626"/>
                  </a:cubicBezTo>
                  <a:lnTo>
                    <a:pt x="11693" y="1108626"/>
                  </a:lnTo>
                  <a:cubicBezTo>
                    <a:pt x="5235" y="1108626"/>
                    <a:pt x="0" y="1103391"/>
                    <a:pt x="0" y="1096933"/>
                  </a:cubicBezTo>
                  <a:lnTo>
                    <a:pt x="0" y="11693"/>
                  </a:lnTo>
                  <a:cubicBezTo>
                    <a:pt x="0" y="5235"/>
                    <a:pt x="5235" y="0"/>
                    <a:pt x="11693" y="0"/>
                  </a:cubicBezTo>
                  <a:close/>
                </a:path>
              </a:pathLst>
            </a:custGeom>
            <a:blipFill>
              <a:blip r:embed="rId9"/>
              <a:stretch>
                <a:fillRect t="-9115" b="-2358"/>
              </a:stretch>
            </a:blipFill>
          </p:spPr>
          <p:txBody>
            <a:bodyPr/>
            <a:lstStyle/>
            <a:p>
              <a:endParaRPr lang="en-GB"/>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GB"/>
          </a:p>
        </p:txBody>
      </p:sp>
      <p:sp>
        <p:nvSpPr>
          <p:cNvPr id="3" name="Freeform 3"/>
          <p:cNvSpPr/>
          <p:nvPr/>
        </p:nvSpPr>
        <p:spPr>
          <a:xfrm>
            <a:off x="6522084" y="0"/>
            <a:ext cx="13575177" cy="10418956"/>
          </a:xfrm>
          <a:custGeom>
            <a:avLst/>
            <a:gdLst/>
            <a:ahLst/>
            <a:cxnLst/>
            <a:rect l="l" t="t" r="r" b="b"/>
            <a:pathLst>
              <a:path w="13575177" h="10418956">
                <a:moveTo>
                  <a:pt x="0" y="0"/>
                </a:moveTo>
                <a:lnTo>
                  <a:pt x="13575177" y="0"/>
                </a:lnTo>
                <a:lnTo>
                  <a:pt x="13575177" y="10418956"/>
                </a:lnTo>
                <a:lnTo>
                  <a:pt x="0" y="10418956"/>
                </a:lnTo>
                <a:lnTo>
                  <a:pt x="0" y="0"/>
                </a:lnTo>
                <a:close/>
              </a:path>
            </a:pathLst>
          </a:custGeom>
          <a:blipFill>
            <a:blip r:embed="rId3">
              <a:alphaModFix amt="6000"/>
            </a:blip>
            <a:stretch>
              <a:fillRect t="-59112" r="-34834" b="-75126"/>
            </a:stretch>
          </a:blipFill>
        </p:spPr>
        <p:txBody>
          <a:bodyPr/>
          <a:lstStyle/>
          <a:p>
            <a:endParaRPr lang="en-GB"/>
          </a:p>
        </p:txBody>
      </p:sp>
      <p:sp>
        <p:nvSpPr>
          <p:cNvPr id="4" name="Freeform 4"/>
          <p:cNvSpPr/>
          <p:nvPr/>
        </p:nvSpPr>
        <p:spPr>
          <a:xfrm>
            <a:off x="17107262" y="709082"/>
            <a:ext cx="629458" cy="685548"/>
          </a:xfrm>
          <a:custGeom>
            <a:avLst/>
            <a:gdLst/>
            <a:ahLst/>
            <a:cxnLst/>
            <a:rect l="l" t="t" r="r" b="b"/>
            <a:pathLst>
              <a:path w="629458" h="685548">
                <a:moveTo>
                  <a:pt x="0" y="0"/>
                </a:moveTo>
                <a:lnTo>
                  <a:pt x="629458" y="0"/>
                </a:lnTo>
                <a:lnTo>
                  <a:pt x="629458" y="685548"/>
                </a:lnTo>
                <a:lnTo>
                  <a:pt x="0" y="6855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grpSp>
        <p:nvGrpSpPr>
          <p:cNvPr id="5" name="Group 5"/>
          <p:cNvGrpSpPr/>
          <p:nvPr/>
        </p:nvGrpSpPr>
        <p:grpSpPr>
          <a:xfrm>
            <a:off x="-6735892" y="1522468"/>
            <a:ext cx="23843153" cy="1032199"/>
            <a:chOff x="0" y="0"/>
            <a:chExt cx="4703052" cy="271855"/>
          </a:xfrm>
        </p:grpSpPr>
        <p:sp>
          <p:nvSpPr>
            <p:cNvPr id="6" name="Freeform 6"/>
            <p:cNvSpPr/>
            <p:nvPr/>
          </p:nvSpPr>
          <p:spPr>
            <a:xfrm>
              <a:off x="0" y="0"/>
              <a:ext cx="4703052" cy="271855"/>
            </a:xfrm>
            <a:custGeom>
              <a:avLst/>
              <a:gdLst/>
              <a:ahLst/>
              <a:cxnLst/>
              <a:rect l="l" t="t" r="r" b="b"/>
              <a:pathLst>
                <a:path w="4703052" h="271855">
                  <a:moveTo>
                    <a:pt x="0" y="0"/>
                  </a:moveTo>
                  <a:lnTo>
                    <a:pt x="4703052" y="0"/>
                  </a:lnTo>
                  <a:lnTo>
                    <a:pt x="4703052" y="271855"/>
                  </a:lnTo>
                  <a:lnTo>
                    <a:pt x="0" y="271855"/>
                  </a:lnTo>
                  <a:close/>
                </a:path>
              </a:pathLst>
            </a:custGeom>
            <a:gradFill rotWithShape="1">
              <a:gsLst>
                <a:gs pos="0">
                  <a:srgbClr val="721839">
                    <a:alpha val="0"/>
                  </a:srgbClr>
                </a:gs>
                <a:gs pos="100000">
                  <a:srgbClr val="862C41">
                    <a:alpha val="100000"/>
                  </a:srgbClr>
                </a:gs>
              </a:gsLst>
              <a:lin ang="0"/>
            </a:gradFill>
          </p:spPr>
          <p:txBody>
            <a:bodyPr/>
            <a:lstStyle/>
            <a:p>
              <a:endParaRPr lang="en-GB"/>
            </a:p>
          </p:txBody>
        </p:sp>
        <p:sp>
          <p:nvSpPr>
            <p:cNvPr id="7" name="TextBox 7"/>
            <p:cNvSpPr txBox="1"/>
            <p:nvPr/>
          </p:nvSpPr>
          <p:spPr>
            <a:xfrm>
              <a:off x="0" y="-38100"/>
              <a:ext cx="4703052" cy="30995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21582" y="2159474"/>
            <a:ext cx="8125860" cy="5321289"/>
            <a:chOff x="0" y="0"/>
            <a:chExt cx="2140144" cy="1401492"/>
          </a:xfrm>
        </p:grpSpPr>
        <p:sp>
          <p:nvSpPr>
            <p:cNvPr id="9" name="Freeform 9"/>
            <p:cNvSpPr/>
            <p:nvPr/>
          </p:nvSpPr>
          <p:spPr>
            <a:xfrm>
              <a:off x="0" y="0"/>
              <a:ext cx="2140144" cy="1401492"/>
            </a:xfrm>
            <a:custGeom>
              <a:avLst/>
              <a:gdLst/>
              <a:ahLst/>
              <a:cxnLst/>
              <a:rect l="l" t="t" r="r" b="b"/>
              <a:pathLst>
                <a:path w="2140144" h="1401492">
                  <a:moveTo>
                    <a:pt x="0" y="0"/>
                  </a:moveTo>
                  <a:lnTo>
                    <a:pt x="2140144" y="0"/>
                  </a:lnTo>
                  <a:lnTo>
                    <a:pt x="2140144" y="1401492"/>
                  </a:lnTo>
                  <a:lnTo>
                    <a:pt x="0" y="1401492"/>
                  </a:lnTo>
                  <a:close/>
                </a:path>
              </a:pathLst>
            </a:custGeom>
            <a:gradFill rotWithShape="1">
              <a:gsLst>
                <a:gs pos="0">
                  <a:srgbClr val="862C41">
                    <a:alpha val="100000"/>
                  </a:srgbClr>
                </a:gs>
                <a:gs pos="100000">
                  <a:srgbClr val="721839">
                    <a:alpha val="0"/>
                  </a:srgbClr>
                </a:gs>
              </a:gsLst>
              <a:lin ang="0"/>
            </a:gradFill>
          </p:spPr>
          <p:txBody>
            <a:bodyPr/>
            <a:lstStyle/>
            <a:p>
              <a:endParaRPr lang="en-GB"/>
            </a:p>
          </p:txBody>
        </p:sp>
        <p:sp>
          <p:nvSpPr>
            <p:cNvPr id="10" name="TextBox 10"/>
            <p:cNvSpPr txBox="1"/>
            <p:nvPr/>
          </p:nvSpPr>
          <p:spPr>
            <a:xfrm>
              <a:off x="0" y="-38100"/>
              <a:ext cx="2140144" cy="1439592"/>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7346890" y="9074804"/>
            <a:ext cx="15928354" cy="964373"/>
            <a:chOff x="0" y="0"/>
            <a:chExt cx="4195122" cy="253991"/>
          </a:xfrm>
        </p:grpSpPr>
        <p:sp>
          <p:nvSpPr>
            <p:cNvPr id="12" name="Freeform 12"/>
            <p:cNvSpPr/>
            <p:nvPr/>
          </p:nvSpPr>
          <p:spPr>
            <a:xfrm>
              <a:off x="0" y="0"/>
              <a:ext cx="4195122" cy="253991"/>
            </a:xfrm>
            <a:custGeom>
              <a:avLst/>
              <a:gdLst/>
              <a:ahLst/>
              <a:cxnLst/>
              <a:rect l="l" t="t" r="r" b="b"/>
              <a:pathLst>
                <a:path w="4195122" h="253991">
                  <a:moveTo>
                    <a:pt x="0" y="0"/>
                  </a:moveTo>
                  <a:lnTo>
                    <a:pt x="4195122" y="0"/>
                  </a:lnTo>
                  <a:lnTo>
                    <a:pt x="4195122" y="253991"/>
                  </a:lnTo>
                  <a:lnTo>
                    <a:pt x="0" y="253991"/>
                  </a:lnTo>
                  <a:close/>
                </a:path>
              </a:pathLst>
            </a:custGeom>
            <a:gradFill rotWithShape="1">
              <a:gsLst>
                <a:gs pos="0">
                  <a:srgbClr val="862C41">
                    <a:alpha val="100000"/>
                  </a:srgbClr>
                </a:gs>
                <a:gs pos="100000">
                  <a:srgbClr val="721839">
                    <a:alpha val="0"/>
                  </a:srgbClr>
                </a:gs>
              </a:gsLst>
              <a:lin ang="0"/>
            </a:gradFill>
          </p:spPr>
          <p:txBody>
            <a:bodyPr/>
            <a:lstStyle/>
            <a:p>
              <a:endParaRPr lang="en-GB"/>
            </a:p>
          </p:txBody>
        </p:sp>
        <p:sp>
          <p:nvSpPr>
            <p:cNvPr id="13" name="TextBox 13"/>
            <p:cNvSpPr txBox="1"/>
            <p:nvPr/>
          </p:nvSpPr>
          <p:spPr>
            <a:xfrm>
              <a:off x="0" y="-38100"/>
              <a:ext cx="4195122" cy="292091"/>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3156236" y="462555"/>
            <a:ext cx="2867646" cy="745588"/>
          </a:xfrm>
          <a:custGeom>
            <a:avLst/>
            <a:gdLst/>
            <a:ahLst/>
            <a:cxnLst/>
            <a:rect l="l" t="t" r="r" b="b"/>
            <a:pathLst>
              <a:path w="2867646" h="745588">
                <a:moveTo>
                  <a:pt x="0" y="0"/>
                </a:moveTo>
                <a:lnTo>
                  <a:pt x="2867646" y="0"/>
                </a:lnTo>
                <a:lnTo>
                  <a:pt x="2867646" y="745588"/>
                </a:lnTo>
                <a:lnTo>
                  <a:pt x="0" y="745588"/>
                </a:lnTo>
                <a:lnTo>
                  <a:pt x="0" y="0"/>
                </a:lnTo>
                <a:close/>
              </a:path>
            </a:pathLst>
          </a:custGeom>
          <a:blipFill>
            <a:blip r:embed="rId6">
              <a:alphaModFix amt="7999"/>
              <a:extLst>
                <a:ext uri="{96DAC541-7B7A-43D3-8B79-37D633B846F1}">
                  <asvg:svgBlip xmlns:asvg="http://schemas.microsoft.com/office/drawing/2016/SVG/main" r:embed="rId7"/>
                </a:ext>
              </a:extLst>
            </a:blip>
            <a:stretch>
              <a:fillRect/>
            </a:stretch>
          </a:blipFill>
        </p:spPr>
        <p:txBody>
          <a:bodyPr/>
          <a:lstStyle/>
          <a:p>
            <a:endParaRPr lang="en-GB"/>
          </a:p>
        </p:txBody>
      </p:sp>
      <p:grpSp>
        <p:nvGrpSpPr>
          <p:cNvPr id="15" name="Group 15"/>
          <p:cNvGrpSpPr/>
          <p:nvPr/>
        </p:nvGrpSpPr>
        <p:grpSpPr>
          <a:xfrm>
            <a:off x="1483510" y="2766230"/>
            <a:ext cx="15320979" cy="6687999"/>
            <a:chOff x="0" y="0"/>
            <a:chExt cx="4035155" cy="1761448"/>
          </a:xfrm>
        </p:grpSpPr>
        <p:sp>
          <p:nvSpPr>
            <p:cNvPr id="16" name="Freeform 16"/>
            <p:cNvSpPr/>
            <p:nvPr/>
          </p:nvSpPr>
          <p:spPr>
            <a:xfrm>
              <a:off x="0" y="0"/>
              <a:ext cx="4035155" cy="1761448"/>
            </a:xfrm>
            <a:custGeom>
              <a:avLst/>
              <a:gdLst/>
              <a:ahLst/>
              <a:cxnLst/>
              <a:rect l="l" t="t" r="r" b="b"/>
              <a:pathLst>
                <a:path w="4035155" h="1761448">
                  <a:moveTo>
                    <a:pt x="17686" y="0"/>
                  </a:moveTo>
                  <a:lnTo>
                    <a:pt x="4017469" y="0"/>
                  </a:lnTo>
                  <a:cubicBezTo>
                    <a:pt x="4022160" y="0"/>
                    <a:pt x="4026658" y="1863"/>
                    <a:pt x="4029975" y="5180"/>
                  </a:cubicBezTo>
                  <a:cubicBezTo>
                    <a:pt x="4033291" y="8497"/>
                    <a:pt x="4035155" y="12995"/>
                    <a:pt x="4035155" y="17686"/>
                  </a:cubicBezTo>
                  <a:lnTo>
                    <a:pt x="4035155" y="1743762"/>
                  </a:lnTo>
                  <a:cubicBezTo>
                    <a:pt x="4035155" y="1753530"/>
                    <a:pt x="4027237" y="1761448"/>
                    <a:pt x="4017469" y="1761448"/>
                  </a:cubicBezTo>
                  <a:lnTo>
                    <a:pt x="17686" y="1761448"/>
                  </a:lnTo>
                  <a:cubicBezTo>
                    <a:pt x="7918" y="1761448"/>
                    <a:pt x="0" y="1753530"/>
                    <a:pt x="0" y="1743762"/>
                  </a:cubicBezTo>
                  <a:lnTo>
                    <a:pt x="0" y="17686"/>
                  </a:lnTo>
                  <a:cubicBezTo>
                    <a:pt x="0" y="7918"/>
                    <a:pt x="7918" y="0"/>
                    <a:pt x="17686" y="0"/>
                  </a:cubicBezTo>
                  <a:close/>
                </a:path>
              </a:pathLst>
            </a:custGeom>
            <a:gradFill rotWithShape="1">
              <a:gsLst>
                <a:gs pos="0">
                  <a:srgbClr val="862C41">
                    <a:alpha val="68000"/>
                  </a:srgbClr>
                </a:gs>
                <a:gs pos="100000">
                  <a:srgbClr val="721839">
                    <a:alpha val="68000"/>
                  </a:srgbClr>
                </a:gs>
              </a:gsLst>
              <a:lin ang="0"/>
            </a:gradFill>
            <a:ln w="19050" cap="rnd">
              <a:gradFill>
                <a:gsLst>
                  <a:gs pos="0">
                    <a:srgbClr val="D2889A">
                      <a:alpha val="68000"/>
                    </a:srgbClr>
                  </a:gs>
                  <a:gs pos="100000">
                    <a:srgbClr val="FFFBFD">
                      <a:alpha val="47260"/>
                    </a:srgbClr>
                  </a:gs>
                </a:gsLst>
                <a:lin ang="0"/>
              </a:gradFill>
              <a:prstDash val="solid"/>
              <a:round/>
            </a:ln>
          </p:spPr>
          <p:txBody>
            <a:bodyPr/>
            <a:lstStyle/>
            <a:p>
              <a:endParaRPr lang="en-GB"/>
            </a:p>
          </p:txBody>
        </p:sp>
        <p:sp>
          <p:nvSpPr>
            <p:cNvPr id="17" name="TextBox 17"/>
            <p:cNvSpPr txBox="1"/>
            <p:nvPr/>
          </p:nvSpPr>
          <p:spPr>
            <a:xfrm>
              <a:off x="0" y="-38100"/>
              <a:ext cx="4035155" cy="1799548"/>
            </a:xfrm>
            <a:prstGeom prst="rect">
              <a:avLst/>
            </a:prstGeom>
          </p:spPr>
          <p:txBody>
            <a:bodyPr lIns="50800" tIns="50800" rIns="50800" bIns="50800" rtlCol="0" anchor="ctr"/>
            <a:lstStyle/>
            <a:p>
              <a:pPr algn="ctr">
                <a:lnSpc>
                  <a:spcPts val="2659"/>
                </a:lnSpc>
                <a:spcBef>
                  <a:spcPct val="0"/>
                </a:spcBef>
              </a:pPr>
              <a:endParaRPr/>
            </a:p>
          </p:txBody>
        </p:sp>
      </p:grpSp>
      <p:sp>
        <p:nvSpPr>
          <p:cNvPr id="18" name="Freeform 18"/>
          <p:cNvSpPr/>
          <p:nvPr/>
        </p:nvSpPr>
        <p:spPr>
          <a:xfrm>
            <a:off x="0" y="6509370"/>
            <a:ext cx="7837064" cy="4012318"/>
          </a:xfrm>
          <a:custGeom>
            <a:avLst/>
            <a:gdLst/>
            <a:ahLst/>
            <a:cxnLst/>
            <a:rect l="l" t="t" r="r" b="b"/>
            <a:pathLst>
              <a:path w="7837064" h="4012318">
                <a:moveTo>
                  <a:pt x="0" y="0"/>
                </a:moveTo>
                <a:lnTo>
                  <a:pt x="7837064" y="0"/>
                </a:lnTo>
                <a:lnTo>
                  <a:pt x="7837064" y="4012318"/>
                </a:lnTo>
                <a:lnTo>
                  <a:pt x="0" y="4012318"/>
                </a:lnTo>
                <a:lnTo>
                  <a:pt x="0" y="0"/>
                </a:lnTo>
                <a:close/>
              </a:path>
            </a:pathLst>
          </a:custGeom>
          <a:blipFill>
            <a:blip r:embed="rId8"/>
            <a:stretch>
              <a:fillRect t="-4813" b="-4813"/>
            </a:stretch>
          </a:blipFill>
        </p:spPr>
        <p:txBody>
          <a:bodyPr/>
          <a:lstStyle/>
          <a:p>
            <a:endParaRPr lang="en-GB"/>
          </a:p>
        </p:txBody>
      </p:sp>
      <p:sp>
        <p:nvSpPr>
          <p:cNvPr id="19" name="TextBox 19"/>
          <p:cNvSpPr txBox="1"/>
          <p:nvPr/>
        </p:nvSpPr>
        <p:spPr>
          <a:xfrm>
            <a:off x="17589442" y="9362760"/>
            <a:ext cx="459363" cy="340836"/>
          </a:xfrm>
          <a:prstGeom prst="rect">
            <a:avLst/>
          </a:prstGeom>
        </p:spPr>
        <p:txBody>
          <a:bodyPr lIns="0" tIns="0" rIns="0" bIns="0" rtlCol="0" anchor="t">
            <a:spAutoFit/>
          </a:bodyPr>
          <a:lstStyle/>
          <a:p>
            <a:pPr algn="ctr">
              <a:lnSpc>
                <a:spcPts val="2738"/>
              </a:lnSpc>
              <a:spcBef>
                <a:spcPct val="0"/>
              </a:spcBef>
            </a:pPr>
            <a:r>
              <a:rPr lang="en-US" sz="1956">
                <a:solidFill>
                  <a:srgbClr val="FFFFFF"/>
                </a:solidFill>
                <a:latin typeface="Montserrat"/>
                <a:ea typeface="Montserrat"/>
                <a:cs typeface="Montserrat"/>
                <a:sym typeface="Montserrat"/>
              </a:rPr>
              <a:t>08</a:t>
            </a:r>
          </a:p>
        </p:txBody>
      </p:sp>
      <p:sp>
        <p:nvSpPr>
          <p:cNvPr id="20" name="TextBox 20"/>
          <p:cNvSpPr txBox="1"/>
          <p:nvPr/>
        </p:nvSpPr>
        <p:spPr>
          <a:xfrm>
            <a:off x="3733800" y="1281244"/>
            <a:ext cx="12083418" cy="1514645"/>
          </a:xfrm>
          <a:prstGeom prst="rect">
            <a:avLst/>
          </a:prstGeom>
        </p:spPr>
        <p:txBody>
          <a:bodyPr wrap="square" lIns="0" tIns="0" rIns="0" bIns="0" rtlCol="0" anchor="t">
            <a:spAutoFit/>
          </a:bodyPr>
          <a:lstStyle/>
          <a:p>
            <a:pPr>
              <a:lnSpc>
                <a:spcPts val="12599"/>
              </a:lnSpc>
              <a:spcBef>
                <a:spcPct val="0"/>
              </a:spcBef>
            </a:pPr>
            <a:r>
              <a:rPr lang="en-US" sz="9000" dirty="0">
                <a:gradFill>
                  <a:gsLst>
                    <a:gs pos="0">
                      <a:srgbClr val="8C52FF">
                        <a:alpha val="100000"/>
                      </a:srgbClr>
                    </a:gs>
                    <a:gs pos="100000">
                      <a:srgbClr val="FF914D">
                        <a:alpha val="100000"/>
                      </a:srgbClr>
                    </a:gs>
                  </a:gsLst>
                  <a:lin ang="0"/>
                </a:gradFill>
                <a:latin typeface="Anton"/>
                <a:ea typeface="Anton"/>
                <a:cs typeface="Anton"/>
                <a:sym typeface="Anton"/>
              </a:rPr>
              <a:t>CHALLENGES &amp;  RESULTS</a:t>
            </a:r>
          </a:p>
        </p:txBody>
      </p:sp>
      <p:sp>
        <p:nvSpPr>
          <p:cNvPr id="21" name="TextBox 21"/>
          <p:cNvSpPr txBox="1"/>
          <p:nvPr/>
        </p:nvSpPr>
        <p:spPr>
          <a:xfrm>
            <a:off x="1905000" y="2910892"/>
            <a:ext cx="14642741" cy="4257832"/>
          </a:xfrm>
          <a:prstGeom prst="rect">
            <a:avLst/>
          </a:prstGeom>
        </p:spPr>
        <p:txBody>
          <a:bodyPr wrap="square" lIns="0" tIns="0" rIns="0" bIns="0" rtlCol="0" anchor="t">
            <a:spAutoFit/>
          </a:bodyPr>
          <a:lstStyle/>
          <a:p>
            <a:pPr marL="644670" lvl="1" indent="-322335" algn="l">
              <a:lnSpc>
                <a:spcPts val="4180"/>
              </a:lnSpc>
              <a:buFont typeface="Arial"/>
              <a:buChar char="•"/>
            </a:pPr>
            <a:r>
              <a:rPr lang="en-US" sz="2985" dirty="0">
                <a:solidFill>
                  <a:srgbClr val="FFFFFF"/>
                </a:solidFill>
                <a:latin typeface="Anonymous Pro"/>
                <a:ea typeface="Anonymous Pro"/>
                <a:cs typeface="Anonymous Pro"/>
                <a:sym typeface="Anonymous Pro"/>
              </a:rPr>
              <a:t>We Achieved the expected results with the project.</a:t>
            </a:r>
          </a:p>
          <a:p>
            <a:pPr marL="644670" lvl="1" indent="-322335" algn="l">
              <a:lnSpc>
                <a:spcPts val="4180"/>
              </a:lnSpc>
              <a:buFont typeface="Arial"/>
              <a:buChar char="•"/>
            </a:pPr>
            <a:r>
              <a:rPr lang="en-US" sz="2985" dirty="0">
                <a:solidFill>
                  <a:srgbClr val="FFFFFF"/>
                </a:solidFill>
                <a:latin typeface="Anonymous Pro"/>
                <a:ea typeface="Anonymous Pro"/>
                <a:cs typeface="Anonymous Pro"/>
                <a:sym typeface="Anonymous Pro"/>
              </a:rPr>
              <a:t>Our Main challenge was the mismatch among BJTs in the Gilbert cell led to unexpected non-linear behavior in the multiplier circuit.</a:t>
            </a:r>
          </a:p>
          <a:p>
            <a:pPr marL="644670" lvl="1" indent="-322335" algn="l">
              <a:lnSpc>
                <a:spcPts val="4180"/>
              </a:lnSpc>
              <a:buFont typeface="Arial"/>
              <a:buChar char="•"/>
            </a:pPr>
            <a:r>
              <a:rPr lang="en-US" sz="2985" dirty="0">
                <a:solidFill>
                  <a:srgbClr val="FFFFFF"/>
                </a:solidFill>
                <a:latin typeface="Anonymous Pro"/>
                <a:ea typeface="Anonymous Pro"/>
                <a:cs typeface="Anonymous Pro"/>
                <a:sym typeface="Anonymous Pro"/>
              </a:rPr>
              <a:t>We Overcome that </a:t>
            </a:r>
            <a:r>
              <a:rPr lang="en-US" sz="2985" dirty="0" err="1">
                <a:solidFill>
                  <a:srgbClr val="FFFFFF"/>
                </a:solidFill>
                <a:latin typeface="Anonymous Pro"/>
                <a:ea typeface="Anonymous Pro"/>
                <a:cs typeface="Anonymous Pro"/>
                <a:sym typeface="Anonymous Pro"/>
              </a:rPr>
              <a:t>issure</a:t>
            </a:r>
            <a:r>
              <a:rPr lang="en-US" sz="2985" dirty="0">
                <a:solidFill>
                  <a:srgbClr val="FFFFFF"/>
                </a:solidFill>
                <a:latin typeface="Anonymous Pro"/>
                <a:ea typeface="Anonymous Pro"/>
                <a:cs typeface="Anonymous Pro"/>
                <a:sym typeface="Anonymous Pro"/>
              </a:rPr>
              <a:t> by Replacing the Gilbert cell with a Log–Antilog multiplier with some modifications.</a:t>
            </a:r>
          </a:p>
          <a:p>
            <a:pPr marL="644670" lvl="1" indent="-322335" algn="l">
              <a:lnSpc>
                <a:spcPts val="4180"/>
              </a:lnSpc>
              <a:buFont typeface="Arial"/>
              <a:buChar char="•"/>
            </a:pPr>
            <a:r>
              <a:rPr lang="en-US" sz="2985" dirty="0">
                <a:solidFill>
                  <a:srgbClr val="FFFFFF"/>
                </a:solidFill>
                <a:latin typeface="Anonymous Pro"/>
                <a:ea typeface="Anonymous Pro"/>
                <a:cs typeface="Anonymous Pro"/>
                <a:sym typeface="Anonymous Pro"/>
              </a:rPr>
              <a:t>It Improved linearity and allowed the circuit to produce the desired output.</a:t>
            </a:r>
          </a:p>
          <a:p>
            <a:pPr algn="l">
              <a:lnSpc>
                <a:spcPts val="4180"/>
              </a:lnSpc>
            </a:pPr>
            <a:endParaRPr lang="en-US" sz="2985" dirty="0">
              <a:solidFill>
                <a:srgbClr val="FFFFFF"/>
              </a:solidFill>
              <a:latin typeface="Anonymous Pro"/>
              <a:ea typeface="Anonymous Pro"/>
              <a:cs typeface="Anonymous Pro"/>
              <a:sym typeface="Anonymous Pr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GB"/>
          </a:p>
        </p:txBody>
      </p:sp>
      <p:sp>
        <p:nvSpPr>
          <p:cNvPr id="3" name="Freeform 3"/>
          <p:cNvSpPr/>
          <p:nvPr/>
        </p:nvSpPr>
        <p:spPr>
          <a:xfrm>
            <a:off x="6522084" y="0"/>
            <a:ext cx="13575177" cy="10418956"/>
          </a:xfrm>
          <a:custGeom>
            <a:avLst/>
            <a:gdLst/>
            <a:ahLst/>
            <a:cxnLst/>
            <a:rect l="l" t="t" r="r" b="b"/>
            <a:pathLst>
              <a:path w="13575177" h="10418956">
                <a:moveTo>
                  <a:pt x="0" y="0"/>
                </a:moveTo>
                <a:lnTo>
                  <a:pt x="13575177" y="0"/>
                </a:lnTo>
                <a:lnTo>
                  <a:pt x="13575177" y="10418956"/>
                </a:lnTo>
                <a:lnTo>
                  <a:pt x="0" y="10418956"/>
                </a:lnTo>
                <a:lnTo>
                  <a:pt x="0" y="0"/>
                </a:lnTo>
                <a:close/>
              </a:path>
            </a:pathLst>
          </a:custGeom>
          <a:blipFill>
            <a:blip r:embed="rId3">
              <a:alphaModFix amt="6000"/>
            </a:blip>
            <a:stretch>
              <a:fillRect t="-59112" r="-34834" b="-75126"/>
            </a:stretch>
          </a:blipFill>
        </p:spPr>
        <p:txBody>
          <a:bodyPr/>
          <a:lstStyle/>
          <a:p>
            <a:endParaRPr lang="en-GB"/>
          </a:p>
        </p:txBody>
      </p:sp>
      <p:sp>
        <p:nvSpPr>
          <p:cNvPr id="4" name="Freeform 4"/>
          <p:cNvSpPr/>
          <p:nvPr/>
        </p:nvSpPr>
        <p:spPr>
          <a:xfrm>
            <a:off x="16828069" y="685926"/>
            <a:ext cx="629458" cy="685548"/>
          </a:xfrm>
          <a:custGeom>
            <a:avLst/>
            <a:gdLst/>
            <a:ahLst/>
            <a:cxnLst/>
            <a:rect l="l" t="t" r="r" b="b"/>
            <a:pathLst>
              <a:path w="629458" h="685548">
                <a:moveTo>
                  <a:pt x="0" y="0"/>
                </a:moveTo>
                <a:lnTo>
                  <a:pt x="629458" y="0"/>
                </a:lnTo>
                <a:lnTo>
                  <a:pt x="629458" y="685548"/>
                </a:lnTo>
                <a:lnTo>
                  <a:pt x="0" y="6855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grpSp>
        <p:nvGrpSpPr>
          <p:cNvPr id="5" name="Group 5"/>
          <p:cNvGrpSpPr/>
          <p:nvPr/>
        </p:nvGrpSpPr>
        <p:grpSpPr>
          <a:xfrm>
            <a:off x="0" y="1747986"/>
            <a:ext cx="16029873" cy="1167987"/>
            <a:chOff x="0" y="0"/>
            <a:chExt cx="4221860" cy="307618"/>
          </a:xfrm>
        </p:grpSpPr>
        <p:sp>
          <p:nvSpPr>
            <p:cNvPr id="6" name="Freeform 6"/>
            <p:cNvSpPr/>
            <p:nvPr/>
          </p:nvSpPr>
          <p:spPr>
            <a:xfrm>
              <a:off x="0" y="0"/>
              <a:ext cx="4221860" cy="307618"/>
            </a:xfrm>
            <a:custGeom>
              <a:avLst/>
              <a:gdLst/>
              <a:ahLst/>
              <a:cxnLst/>
              <a:rect l="l" t="t" r="r" b="b"/>
              <a:pathLst>
                <a:path w="4221860" h="307618">
                  <a:moveTo>
                    <a:pt x="0" y="0"/>
                  </a:moveTo>
                  <a:lnTo>
                    <a:pt x="4221860" y="0"/>
                  </a:lnTo>
                  <a:lnTo>
                    <a:pt x="4221860" y="307618"/>
                  </a:lnTo>
                  <a:lnTo>
                    <a:pt x="0" y="307618"/>
                  </a:lnTo>
                  <a:close/>
                </a:path>
              </a:pathLst>
            </a:custGeom>
            <a:gradFill rotWithShape="1">
              <a:gsLst>
                <a:gs pos="0">
                  <a:srgbClr val="862C41">
                    <a:alpha val="100000"/>
                  </a:srgbClr>
                </a:gs>
                <a:gs pos="100000">
                  <a:srgbClr val="721839">
                    <a:alpha val="0"/>
                  </a:srgbClr>
                </a:gs>
              </a:gsLst>
              <a:lin ang="0"/>
            </a:gradFill>
          </p:spPr>
          <p:txBody>
            <a:bodyPr/>
            <a:lstStyle/>
            <a:p>
              <a:endParaRPr lang="en-GB"/>
            </a:p>
          </p:txBody>
        </p:sp>
        <p:sp>
          <p:nvSpPr>
            <p:cNvPr id="7" name="TextBox 7"/>
            <p:cNvSpPr txBox="1"/>
            <p:nvPr/>
          </p:nvSpPr>
          <p:spPr>
            <a:xfrm>
              <a:off x="0" y="-38100"/>
              <a:ext cx="4221860" cy="345718"/>
            </a:xfrm>
            <a:prstGeom prst="rect">
              <a:avLst/>
            </a:prstGeom>
          </p:spPr>
          <p:txBody>
            <a:bodyPr lIns="50800" tIns="50800" rIns="50800" bIns="50800" rtlCol="0" anchor="ctr"/>
            <a:lstStyle/>
            <a:p>
              <a:pPr algn="ctr">
                <a:lnSpc>
                  <a:spcPts val="2659"/>
                </a:lnSpc>
                <a:spcBef>
                  <a:spcPct val="0"/>
                </a:spcBef>
              </a:pPr>
              <a:endParaRPr/>
            </a:p>
            <a:p>
              <a:pPr algn="ctr">
                <a:lnSpc>
                  <a:spcPts val="2659"/>
                </a:lnSpc>
                <a:spcBef>
                  <a:spcPct val="0"/>
                </a:spcBef>
              </a:pPr>
              <a:endParaRPr/>
            </a:p>
          </p:txBody>
        </p:sp>
      </p:grpSp>
      <p:grpSp>
        <p:nvGrpSpPr>
          <p:cNvPr id="8" name="Group 8"/>
          <p:cNvGrpSpPr/>
          <p:nvPr/>
        </p:nvGrpSpPr>
        <p:grpSpPr>
          <a:xfrm>
            <a:off x="17346890" y="9074804"/>
            <a:ext cx="15928354" cy="964373"/>
            <a:chOff x="0" y="0"/>
            <a:chExt cx="4195122" cy="253991"/>
          </a:xfrm>
        </p:grpSpPr>
        <p:sp>
          <p:nvSpPr>
            <p:cNvPr id="9" name="Freeform 9"/>
            <p:cNvSpPr/>
            <p:nvPr/>
          </p:nvSpPr>
          <p:spPr>
            <a:xfrm>
              <a:off x="0" y="0"/>
              <a:ext cx="4195122" cy="253991"/>
            </a:xfrm>
            <a:custGeom>
              <a:avLst/>
              <a:gdLst/>
              <a:ahLst/>
              <a:cxnLst/>
              <a:rect l="l" t="t" r="r" b="b"/>
              <a:pathLst>
                <a:path w="4195122" h="253991">
                  <a:moveTo>
                    <a:pt x="0" y="0"/>
                  </a:moveTo>
                  <a:lnTo>
                    <a:pt x="4195122" y="0"/>
                  </a:lnTo>
                  <a:lnTo>
                    <a:pt x="4195122" y="253991"/>
                  </a:lnTo>
                  <a:lnTo>
                    <a:pt x="0" y="253991"/>
                  </a:lnTo>
                  <a:close/>
                </a:path>
              </a:pathLst>
            </a:custGeom>
            <a:gradFill rotWithShape="1">
              <a:gsLst>
                <a:gs pos="0">
                  <a:srgbClr val="862C41">
                    <a:alpha val="100000"/>
                  </a:srgbClr>
                </a:gs>
                <a:gs pos="100000">
                  <a:srgbClr val="721839">
                    <a:alpha val="0"/>
                  </a:srgbClr>
                </a:gs>
              </a:gsLst>
              <a:lin ang="0"/>
            </a:gradFill>
          </p:spPr>
          <p:txBody>
            <a:bodyPr/>
            <a:lstStyle/>
            <a:p>
              <a:endParaRPr lang="en-GB"/>
            </a:p>
          </p:txBody>
        </p:sp>
        <p:sp>
          <p:nvSpPr>
            <p:cNvPr id="10" name="TextBox 10"/>
            <p:cNvSpPr txBox="1"/>
            <p:nvPr/>
          </p:nvSpPr>
          <p:spPr>
            <a:xfrm>
              <a:off x="0" y="-38100"/>
              <a:ext cx="4195122" cy="292091"/>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2899835" y="801711"/>
            <a:ext cx="2867646" cy="745588"/>
          </a:xfrm>
          <a:custGeom>
            <a:avLst/>
            <a:gdLst/>
            <a:ahLst/>
            <a:cxnLst/>
            <a:rect l="l" t="t" r="r" b="b"/>
            <a:pathLst>
              <a:path w="2867646" h="745588">
                <a:moveTo>
                  <a:pt x="0" y="0"/>
                </a:moveTo>
                <a:lnTo>
                  <a:pt x="2867646" y="0"/>
                </a:lnTo>
                <a:lnTo>
                  <a:pt x="2867646" y="745588"/>
                </a:lnTo>
                <a:lnTo>
                  <a:pt x="0" y="745588"/>
                </a:lnTo>
                <a:lnTo>
                  <a:pt x="0" y="0"/>
                </a:lnTo>
                <a:close/>
              </a:path>
            </a:pathLst>
          </a:custGeom>
          <a:blipFill>
            <a:blip r:embed="rId6">
              <a:alphaModFix amt="7999"/>
              <a:extLst>
                <a:ext uri="{96DAC541-7B7A-43D3-8B79-37D633B846F1}">
                  <asvg:svgBlip xmlns:asvg="http://schemas.microsoft.com/office/drawing/2016/SVG/main" r:embed="rId7"/>
                </a:ext>
              </a:extLst>
            </a:blip>
            <a:stretch>
              <a:fillRect/>
            </a:stretch>
          </a:blipFill>
        </p:spPr>
        <p:txBody>
          <a:bodyPr/>
          <a:lstStyle/>
          <a:p>
            <a:endParaRPr lang="en-GB"/>
          </a:p>
        </p:txBody>
      </p:sp>
      <p:grpSp>
        <p:nvGrpSpPr>
          <p:cNvPr id="12" name="Group 12"/>
          <p:cNvGrpSpPr/>
          <p:nvPr/>
        </p:nvGrpSpPr>
        <p:grpSpPr>
          <a:xfrm>
            <a:off x="1168811" y="3112407"/>
            <a:ext cx="15973987" cy="4684744"/>
            <a:chOff x="0" y="0"/>
            <a:chExt cx="4207141" cy="1233842"/>
          </a:xfrm>
        </p:grpSpPr>
        <p:sp>
          <p:nvSpPr>
            <p:cNvPr id="13" name="Freeform 13"/>
            <p:cNvSpPr/>
            <p:nvPr/>
          </p:nvSpPr>
          <p:spPr>
            <a:xfrm>
              <a:off x="0" y="0"/>
              <a:ext cx="4207140" cy="1233842"/>
            </a:xfrm>
            <a:custGeom>
              <a:avLst/>
              <a:gdLst/>
              <a:ahLst/>
              <a:cxnLst/>
              <a:rect l="l" t="t" r="r" b="b"/>
              <a:pathLst>
                <a:path w="4207140" h="1233842">
                  <a:moveTo>
                    <a:pt x="16963" y="0"/>
                  </a:moveTo>
                  <a:lnTo>
                    <a:pt x="4190178" y="0"/>
                  </a:lnTo>
                  <a:cubicBezTo>
                    <a:pt x="4194677" y="0"/>
                    <a:pt x="4198991" y="1787"/>
                    <a:pt x="4202172" y="4968"/>
                  </a:cubicBezTo>
                  <a:cubicBezTo>
                    <a:pt x="4205353" y="8150"/>
                    <a:pt x="4207140" y="12464"/>
                    <a:pt x="4207140" y="16963"/>
                  </a:cubicBezTo>
                  <a:lnTo>
                    <a:pt x="4207140" y="1216879"/>
                  </a:lnTo>
                  <a:cubicBezTo>
                    <a:pt x="4207140" y="1226247"/>
                    <a:pt x="4199546" y="1233842"/>
                    <a:pt x="4190178" y="1233842"/>
                  </a:cubicBezTo>
                  <a:lnTo>
                    <a:pt x="16963" y="1233842"/>
                  </a:lnTo>
                  <a:cubicBezTo>
                    <a:pt x="12464" y="1233842"/>
                    <a:pt x="8150" y="1232055"/>
                    <a:pt x="4968" y="1228874"/>
                  </a:cubicBezTo>
                  <a:cubicBezTo>
                    <a:pt x="1787" y="1225693"/>
                    <a:pt x="0" y="1221378"/>
                    <a:pt x="0" y="1216879"/>
                  </a:cubicBezTo>
                  <a:lnTo>
                    <a:pt x="0" y="16963"/>
                  </a:lnTo>
                  <a:cubicBezTo>
                    <a:pt x="0" y="12464"/>
                    <a:pt x="1787" y="8150"/>
                    <a:pt x="4968" y="4968"/>
                  </a:cubicBezTo>
                  <a:cubicBezTo>
                    <a:pt x="8150" y="1787"/>
                    <a:pt x="12464" y="0"/>
                    <a:pt x="16963" y="0"/>
                  </a:cubicBezTo>
                  <a:close/>
                </a:path>
              </a:pathLst>
            </a:custGeom>
            <a:gradFill rotWithShape="1">
              <a:gsLst>
                <a:gs pos="0">
                  <a:srgbClr val="862C41">
                    <a:alpha val="68000"/>
                  </a:srgbClr>
                </a:gs>
                <a:gs pos="100000">
                  <a:srgbClr val="721839">
                    <a:alpha val="68000"/>
                  </a:srgbClr>
                </a:gs>
              </a:gsLst>
              <a:lin ang="0"/>
            </a:gradFill>
            <a:ln w="19050" cap="rnd">
              <a:gradFill>
                <a:gsLst>
                  <a:gs pos="0">
                    <a:srgbClr val="D2889A">
                      <a:alpha val="68000"/>
                    </a:srgbClr>
                  </a:gs>
                  <a:gs pos="100000">
                    <a:srgbClr val="FFFBFD">
                      <a:alpha val="47260"/>
                    </a:srgbClr>
                  </a:gs>
                </a:gsLst>
                <a:lin ang="0"/>
              </a:gradFill>
              <a:prstDash val="solid"/>
              <a:round/>
            </a:ln>
          </p:spPr>
          <p:txBody>
            <a:bodyPr/>
            <a:lstStyle/>
            <a:p>
              <a:endParaRPr lang="en-GB"/>
            </a:p>
          </p:txBody>
        </p:sp>
        <p:sp>
          <p:nvSpPr>
            <p:cNvPr id="14" name="TextBox 14"/>
            <p:cNvSpPr txBox="1"/>
            <p:nvPr/>
          </p:nvSpPr>
          <p:spPr>
            <a:xfrm>
              <a:off x="0" y="-38100"/>
              <a:ext cx="4207141" cy="1271942"/>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5"/>
          <p:cNvSpPr txBox="1"/>
          <p:nvPr/>
        </p:nvSpPr>
        <p:spPr>
          <a:xfrm>
            <a:off x="7514138" y="204936"/>
            <a:ext cx="5799775" cy="1543050"/>
          </a:xfrm>
          <a:prstGeom prst="rect">
            <a:avLst/>
          </a:prstGeom>
        </p:spPr>
        <p:txBody>
          <a:bodyPr lIns="0" tIns="0" rIns="0" bIns="0" rtlCol="0" anchor="t">
            <a:spAutoFit/>
          </a:bodyPr>
          <a:lstStyle/>
          <a:p>
            <a:pPr algn="l">
              <a:lnSpc>
                <a:spcPts val="12599"/>
              </a:lnSpc>
              <a:spcBef>
                <a:spcPct val="0"/>
              </a:spcBef>
            </a:pPr>
            <a:r>
              <a:rPr lang="en-US" sz="9000">
                <a:gradFill>
                  <a:gsLst>
                    <a:gs pos="0">
                      <a:srgbClr val="8C52FF">
                        <a:alpha val="100000"/>
                      </a:srgbClr>
                    </a:gs>
                    <a:gs pos="100000">
                      <a:srgbClr val="FF914D">
                        <a:alpha val="100000"/>
                      </a:srgbClr>
                    </a:gs>
                  </a:gsLst>
                  <a:lin ang="0"/>
                </a:gradFill>
                <a:latin typeface="Anton"/>
                <a:ea typeface="Anton"/>
                <a:cs typeface="Anton"/>
                <a:sym typeface="Anton"/>
              </a:rPr>
              <a:t>DEVICE</a:t>
            </a:r>
          </a:p>
        </p:txBody>
      </p:sp>
      <p:sp>
        <p:nvSpPr>
          <p:cNvPr id="16" name="TextBox 16"/>
          <p:cNvSpPr txBox="1"/>
          <p:nvPr/>
        </p:nvSpPr>
        <p:spPr>
          <a:xfrm>
            <a:off x="17589442" y="9362760"/>
            <a:ext cx="459363" cy="340836"/>
          </a:xfrm>
          <a:prstGeom prst="rect">
            <a:avLst/>
          </a:prstGeom>
        </p:spPr>
        <p:txBody>
          <a:bodyPr lIns="0" tIns="0" rIns="0" bIns="0" rtlCol="0" anchor="t">
            <a:spAutoFit/>
          </a:bodyPr>
          <a:lstStyle/>
          <a:p>
            <a:pPr algn="ctr">
              <a:lnSpc>
                <a:spcPts val="2738"/>
              </a:lnSpc>
              <a:spcBef>
                <a:spcPct val="0"/>
              </a:spcBef>
            </a:pPr>
            <a:r>
              <a:rPr lang="en-US" sz="1956">
                <a:solidFill>
                  <a:srgbClr val="FFFFFF"/>
                </a:solidFill>
                <a:latin typeface="Montserrat"/>
                <a:ea typeface="Montserrat"/>
                <a:cs typeface="Montserrat"/>
                <a:sym typeface="Montserrat"/>
              </a:rPr>
              <a:t>12</a:t>
            </a:r>
          </a:p>
        </p:txBody>
      </p:sp>
      <p:sp>
        <p:nvSpPr>
          <p:cNvPr id="17" name="TextBox 17"/>
          <p:cNvSpPr txBox="1"/>
          <p:nvPr/>
        </p:nvSpPr>
        <p:spPr>
          <a:xfrm>
            <a:off x="6050332" y="1361051"/>
            <a:ext cx="8727387" cy="1741831"/>
          </a:xfrm>
          <a:prstGeom prst="rect">
            <a:avLst/>
          </a:prstGeom>
        </p:spPr>
        <p:txBody>
          <a:bodyPr lIns="0" tIns="0" rIns="0" bIns="0" rtlCol="0" anchor="t">
            <a:spAutoFit/>
          </a:bodyPr>
          <a:lstStyle/>
          <a:p>
            <a:pPr algn="l">
              <a:lnSpc>
                <a:spcPts val="14211"/>
              </a:lnSpc>
              <a:spcBef>
                <a:spcPct val="0"/>
              </a:spcBef>
            </a:pPr>
            <a:r>
              <a:rPr lang="en-US" sz="10150">
                <a:solidFill>
                  <a:srgbClr val="FFFFFF"/>
                </a:solidFill>
                <a:latin typeface="Anton"/>
                <a:ea typeface="Anton"/>
                <a:cs typeface="Anton"/>
                <a:sym typeface="Anton"/>
              </a:rPr>
              <a:t>PARAMETERS</a:t>
            </a:r>
          </a:p>
        </p:txBody>
      </p:sp>
      <p:sp>
        <p:nvSpPr>
          <p:cNvPr id="18" name="TextBox 18"/>
          <p:cNvSpPr txBox="1"/>
          <p:nvPr/>
        </p:nvSpPr>
        <p:spPr>
          <a:xfrm>
            <a:off x="2089029" y="3592464"/>
            <a:ext cx="14476305" cy="3657956"/>
          </a:xfrm>
          <a:prstGeom prst="rect">
            <a:avLst/>
          </a:prstGeom>
        </p:spPr>
        <p:txBody>
          <a:bodyPr lIns="0" tIns="0" rIns="0" bIns="0" rtlCol="0" anchor="t">
            <a:spAutoFit/>
          </a:bodyPr>
          <a:lstStyle/>
          <a:p>
            <a:pPr marL="644670" lvl="1" indent="-322335" algn="l">
              <a:lnSpc>
                <a:spcPts val="4180"/>
              </a:lnSpc>
              <a:buFont typeface="Arial"/>
              <a:buChar char="•"/>
            </a:pPr>
            <a:r>
              <a:rPr lang="en-US" sz="2985">
                <a:solidFill>
                  <a:srgbClr val="FFFFFF"/>
                </a:solidFill>
                <a:latin typeface="Anonymous Pro"/>
                <a:ea typeface="Anonymous Pro"/>
                <a:cs typeface="Anonymous Pro"/>
                <a:sym typeface="Anonymous Pro"/>
              </a:rPr>
              <a:t>Maximum Supply Voltage                    ±18v(±12v Recommended)</a:t>
            </a:r>
          </a:p>
          <a:p>
            <a:pPr marL="644670" lvl="1" indent="-322335" algn="l">
              <a:lnSpc>
                <a:spcPts val="4180"/>
              </a:lnSpc>
              <a:buFont typeface="Arial"/>
              <a:buChar char="•"/>
            </a:pPr>
            <a:r>
              <a:rPr lang="en-US" sz="2985">
                <a:solidFill>
                  <a:srgbClr val="FFFFFF"/>
                </a:solidFill>
                <a:latin typeface="Anonymous Pro"/>
                <a:ea typeface="Anonymous Pro"/>
                <a:cs typeface="Anonymous Pro"/>
                <a:sym typeface="Anonymous Pro"/>
              </a:rPr>
              <a:t>Maximum input Current                     10mA    </a:t>
            </a:r>
          </a:p>
          <a:p>
            <a:pPr marL="644670" lvl="1" indent="-322335" algn="l">
              <a:lnSpc>
                <a:spcPts val="4180"/>
              </a:lnSpc>
              <a:buFont typeface="Arial"/>
              <a:buChar char="•"/>
            </a:pPr>
            <a:r>
              <a:rPr lang="en-US" sz="2985">
                <a:solidFill>
                  <a:srgbClr val="FFFFFF"/>
                </a:solidFill>
                <a:latin typeface="Anonymous Pro"/>
                <a:ea typeface="Anonymous Pro"/>
                <a:cs typeface="Anonymous Pro"/>
                <a:sym typeface="Anonymous Pro"/>
              </a:rPr>
              <a:t>Max/Min output Voltage                    ±12V </a:t>
            </a:r>
          </a:p>
          <a:p>
            <a:pPr marL="644670" lvl="1" indent="-322335" algn="l">
              <a:lnSpc>
                <a:spcPts val="4180"/>
              </a:lnSpc>
              <a:buFont typeface="Arial"/>
              <a:buChar char="•"/>
            </a:pPr>
            <a:r>
              <a:rPr lang="en-US" sz="2985">
                <a:solidFill>
                  <a:srgbClr val="FFFFFF"/>
                </a:solidFill>
                <a:latin typeface="Anonymous Pro"/>
                <a:ea typeface="Anonymous Pro"/>
                <a:cs typeface="Anonymous Pro"/>
                <a:sym typeface="Anonymous Pro"/>
              </a:rPr>
              <a:t>Bandwidth                                 1-10kHz </a:t>
            </a:r>
          </a:p>
          <a:p>
            <a:pPr marL="644670" lvl="1" indent="-322335" algn="l">
              <a:lnSpc>
                <a:spcPts val="4180"/>
              </a:lnSpc>
              <a:buFont typeface="Arial"/>
              <a:buChar char="•"/>
            </a:pPr>
            <a:r>
              <a:rPr lang="en-US" sz="2985">
                <a:solidFill>
                  <a:srgbClr val="FFFFFF"/>
                </a:solidFill>
                <a:latin typeface="Anonymous Pro"/>
                <a:ea typeface="Anonymous Pro"/>
                <a:cs typeface="Anonymous Pro"/>
                <a:sym typeface="Anonymous Pro"/>
              </a:rPr>
              <a:t>Maximum Noise Level                       100mV</a:t>
            </a:r>
          </a:p>
          <a:p>
            <a:pPr marL="644670" lvl="1" indent="-322335" algn="l">
              <a:lnSpc>
                <a:spcPts val="4180"/>
              </a:lnSpc>
              <a:buFont typeface="Arial"/>
              <a:buChar char="•"/>
            </a:pPr>
            <a:r>
              <a:rPr lang="en-US" sz="2985">
                <a:solidFill>
                  <a:srgbClr val="FFFFFF"/>
                </a:solidFill>
                <a:latin typeface="Anonymous Pro"/>
                <a:ea typeface="Anonymous Pro"/>
                <a:cs typeface="Anonymous Pro"/>
                <a:sym typeface="Anonymous Pro"/>
              </a:rPr>
              <a:t>Accuracy                                  ±(1-10)%</a:t>
            </a:r>
          </a:p>
          <a:p>
            <a:pPr marL="644670" lvl="1" indent="-322335" algn="l">
              <a:lnSpc>
                <a:spcPts val="4180"/>
              </a:lnSpc>
              <a:buFont typeface="Arial"/>
              <a:buChar char="•"/>
            </a:pPr>
            <a:r>
              <a:rPr lang="en-US" sz="2985">
                <a:solidFill>
                  <a:srgbClr val="FFFFFF"/>
                </a:solidFill>
                <a:latin typeface="Anonymous Pro"/>
                <a:ea typeface="Anonymous Pro"/>
                <a:cs typeface="Anonymous Pro"/>
                <a:sym typeface="Anonymous Pro"/>
              </a:rPr>
              <a:t>Maximum Gain                              x10</a:t>
            </a:r>
          </a:p>
        </p:txBody>
      </p:sp>
      <p:sp>
        <p:nvSpPr>
          <p:cNvPr id="19" name="Freeform 19"/>
          <p:cNvSpPr/>
          <p:nvPr/>
        </p:nvSpPr>
        <p:spPr>
          <a:xfrm>
            <a:off x="12311152" y="6818936"/>
            <a:ext cx="5146376" cy="3468064"/>
          </a:xfrm>
          <a:custGeom>
            <a:avLst/>
            <a:gdLst/>
            <a:ahLst/>
            <a:cxnLst/>
            <a:rect l="l" t="t" r="r" b="b"/>
            <a:pathLst>
              <a:path w="5146376" h="3468064">
                <a:moveTo>
                  <a:pt x="0" y="0"/>
                </a:moveTo>
                <a:lnTo>
                  <a:pt x="5146375" y="0"/>
                </a:lnTo>
                <a:lnTo>
                  <a:pt x="5146375" y="3468064"/>
                </a:lnTo>
                <a:lnTo>
                  <a:pt x="0" y="3468064"/>
                </a:lnTo>
                <a:lnTo>
                  <a:pt x="0" y="0"/>
                </a:lnTo>
                <a:close/>
              </a:path>
            </a:pathLst>
          </a:custGeom>
          <a:blipFill>
            <a:blip r:embed="rId8"/>
            <a:stretch>
              <a:fillRect r="-1910"/>
            </a:stretch>
          </a:blipFill>
        </p:spPr>
        <p:txBody>
          <a:bodyPr/>
          <a:lstStyle/>
          <a:p>
            <a:endParaRPr lang="en-GB"/>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GB"/>
          </a:p>
        </p:txBody>
      </p:sp>
      <p:sp>
        <p:nvSpPr>
          <p:cNvPr id="3" name="Freeform 3"/>
          <p:cNvSpPr/>
          <p:nvPr/>
        </p:nvSpPr>
        <p:spPr>
          <a:xfrm>
            <a:off x="6522084" y="0"/>
            <a:ext cx="13575177" cy="10418956"/>
          </a:xfrm>
          <a:custGeom>
            <a:avLst/>
            <a:gdLst/>
            <a:ahLst/>
            <a:cxnLst/>
            <a:rect l="l" t="t" r="r" b="b"/>
            <a:pathLst>
              <a:path w="13575177" h="10418956">
                <a:moveTo>
                  <a:pt x="0" y="0"/>
                </a:moveTo>
                <a:lnTo>
                  <a:pt x="13575177" y="0"/>
                </a:lnTo>
                <a:lnTo>
                  <a:pt x="13575177" y="10418956"/>
                </a:lnTo>
                <a:lnTo>
                  <a:pt x="0" y="10418956"/>
                </a:lnTo>
                <a:lnTo>
                  <a:pt x="0" y="0"/>
                </a:lnTo>
                <a:close/>
              </a:path>
            </a:pathLst>
          </a:custGeom>
          <a:blipFill>
            <a:blip r:embed="rId3">
              <a:alphaModFix amt="6000"/>
            </a:blip>
            <a:stretch>
              <a:fillRect t="-59112" r="-34834" b="-75126"/>
            </a:stretch>
          </a:blipFill>
        </p:spPr>
        <p:txBody>
          <a:bodyPr/>
          <a:lstStyle/>
          <a:p>
            <a:endParaRPr lang="en-GB"/>
          </a:p>
        </p:txBody>
      </p:sp>
      <p:grpSp>
        <p:nvGrpSpPr>
          <p:cNvPr id="4" name="Group 4"/>
          <p:cNvGrpSpPr/>
          <p:nvPr/>
        </p:nvGrpSpPr>
        <p:grpSpPr>
          <a:xfrm>
            <a:off x="17346890" y="9074804"/>
            <a:ext cx="15928354" cy="964373"/>
            <a:chOff x="0" y="0"/>
            <a:chExt cx="4195122" cy="253991"/>
          </a:xfrm>
        </p:grpSpPr>
        <p:sp>
          <p:nvSpPr>
            <p:cNvPr id="5" name="Freeform 5"/>
            <p:cNvSpPr/>
            <p:nvPr/>
          </p:nvSpPr>
          <p:spPr>
            <a:xfrm>
              <a:off x="0" y="0"/>
              <a:ext cx="4195122" cy="253991"/>
            </a:xfrm>
            <a:custGeom>
              <a:avLst/>
              <a:gdLst/>
              <a:ahLst/>
              <a:cxnLst/>
              <a:rect l="l" t="t" r="r" b="b"/>
              <a:pathLst>
                <a:path w="4195122" h="253991">
                  <a:moveTo>
                    <a:pt x="0" y="0"/>
                  </a:moveTo>
                  <a:lnTo>
                    <a:pt x="4195122" y="0"/>
                  </a:lnTo>
                  <a:lnTo>
                    <a:pt x="4195122" y="253991"/>
                  </a:lnTo>
                  <a:lnTo>
                    <a:pt x="0" y="253991"/>
                  </a:lnTo>
                  <a:close/>
                </a:path>
              </a:pathLst>
            </a:custGeom>
            <a:gradFill rotWithShape="1">
              <a:gsLst>
                <a:gs pos="0">
                  <a:srgbClr val="862C41">
                    <a:alpha val="100000"/>
                  </a:srgbClr>
                </a:gs>
                <a:gs pos="100000">
                  <a:srgbClr val="721839">
                    <a:alpha val="0"/>
                  </a:srgbClr>
                </a:gs>
              </a:gsLst>
              <a:lin ang="0"/>
            </a:gradFill>
          </p:spPr>
          <p:txBody>
            <a:bodyPr/>
            <a:lstStyle/>
            <a:p>
              <a:endParaRPr lang="en-GB"/>
            </a:p>
          </p:txBody>
        </p:sp>
        <p:sp>
          <p:nvSpPr>
            <p:cNvPr id="6" name="TextBox 6"/>
            <p:cNvSpPr txBox="1"/>
            <p:nvPr/>
          </p:nvSpPr>
          <p:spPr>
            <a:xfrm>
              <a:off x="0" y="-38100"/>
              <a:ext cx="4195122" cy="292091"/>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16828069" y="685926"/>
            <a:ext cx="629458" cy="685548"/>
          </a:xfrm>
          <a:custGeom>
            <a:avLst/>
            <a:gdLst/>
            <a:ahLst/>
            <a:cxnLst/>
            <a:rect l="l" t="t" r="r" b="b"/>
            <a:pathLst>
              <a:path w="629458" h="685548">
                <a:moveTo>
                  <a:pt x="0" y="0"/>
                </a:moveTo>
                <a:lnTo>
                  <a:pt x="629458" y="0"/>
                </a:lnTo>
                <a:lnTo>
                  <a:pt x="629458" y="685548"/>
                </a:lnTo>
                <a:lnTo>
                  <a:pt x="0" y="6855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grpSp>
        <p:nvGrpSpPr>
          <p:cNvPr id="8" name="Group 8"/>
          <p:cNvGrpSpPr/>
          <p:nvPr/>
        </p:nvGrpSpPr>
        <p:grpSpPr>
          <a:xfrm>
            <a:off x="2773568" y="1948066"/>
            <a:ext cx="16029873" cy="964373"/>
            <a:chOff x="0" y="0"/>
            <a:chExt cx="4221860" cy="253991"/>
          </a:xfrm>
        </p:grpSpPr>
        <p:sp>
          <p:nvSpPr>
            <p:cNvPr id="9" name="Freeform 9"/>
            <p:cNvSpPr/>
            <p:nvPr/>
          </p:nvSpPr>
          <p:spPr>
            <a:xfrm>
              <a:off x="0" y="0"/>
              <a:ext cx="4221860" cy="253991"/>
            </a:xfrm>
            <a:custGeom>
              <a:avLst/>
              <a:gdLst/>
              <a:ahLst/>
              <a:cxnLst/>
              <a:rect l="l" t="t" r="r" b="b"/>
              <a:pathLst>
                <a:path w="4221860" h="253991">
                  <a:moveTo>
                    <a:pt x="0" y="0"/>
                  </a:moveTo>
                  <a:lnTo>
                    <a:pt x="4221860" y="0"/>
                  </a:lnTo>
                  <a:lnTo>
                    <a:pt x="4221860" y="253991"/>
                  </a:lnTo>
                  <a:lnTo>
                    <a:pt x="0" y="253991"/>
                  </a:lnTo>
                  <a:close/>
                </a:path>
              </a:pathLst>
            </a:custGeom>
            <a:gradFill rotWithShape="1">
              <a:gsLst>
                <a:gs pos="0">
                  <a:srgbClr val="721839">
                    <a:alpha val="0"/>
                  </a:srgbClr>
                </a:gs>
                <a:gs pos="100000">
                  <a:srgbClr val="862C41">
                    <a:alpha val="100000"/>
                  </a:srgbClr>
                </a:gs>
              </a:gsLst>
              <a:lin ang="0"/>
            </a:gradFill>
          </p:spPr>
          <p:txBody>
            <a:bodyPr/>
            <a:lstStyle/>
            <a:p>
              <a:endParaRPr lang="en-GB"/>
            </a:p>
          </p:txBody>
        </p:sp>
        <p:sp>
          <p:nvSpPr>
            <p:cNvPr id="10" name="TextBox 10"/>
            <p:cNvSpPr txBox="1"/>
            <p:nvPr/>
          </p:nvSpPr>
          <p:spPr>
            <a:xfrm>
              <a:off x="0" y="-38100"/>
              <a:ext cx="4221860" cy="292091"/>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7265131" y="3755515"/>
            <a:ext cx="3956057" cy="4416034"/>
            <a:chOff x="0" y="0"/>
            <a:chExt cx="1041924" cy="1163071"/>
          </a:xfrm>
        </p:grpSpPr>
        <p:sp>
          <p:nvSpPr>
            <p:cNvPr id="12" name="Freeform 12"/>
            <p:cNvSpPr/>
            <p:nvPr/>
          </p:nvSpPr>
          <p:spPr>
            <a:xfrm>
              <a:off x="0" y="0"/>
              <a:ext cx="1041924" cy="1163071"/>
            </a:xfrm>
            <a:custGeom>
              <a:avLst/>
              <a:gdLst/>
              <a:ahLst/>
              <a:cxnLst/>
              <a:rect l="l" t="t" r="r" b="b"/>
              <a:pathLst>
                <a:path w="1041924" h="1163071">
                  <a:moveTo>
                    <a:pt x="121333" y="0"/>
                  </a:moveTo>
                  <a:lnTo>
                    <a:pt x="920592" y="0"/>
                  </a:lnTo>
                  <a:cubicBezTo>
                    <a:pt x="987602" y="0"/>
                    <a:pt x="1041924" y="54322"/>
                    <a:pt x="1041924" y="121333"/>
                  </a:cubicBezTo>
                  <a:lnTo>
                    <a:pt x="1041924" y="1041738"/>
                  </a:lnTo>
                  <a:cubicBezTo>
                    <a:pt x="1041924" y="1108748"/>
                    <a:pt x="987602" y="1163071"/>
                    <a:pt x="920592" y="1163071"/>
                  </a:cubicBezTo>
                  <a:lnTo>
                    <a:pt x="121333" y="1163071"/>
                  </a:lnTo>
                  <a:cubicBezTo>
                    <a:pt x="54322" y="1163071"/>
                    <a:pt x="0" y="1108748"/>
                    <a:pt x="0" y="1041738"/>
                  </a:cubicBezTo>
                  <a:lnTo>
                    <a:pt x="0" y="121333"/>
                  </a:lnTo>
                  <a:cubicBezTo>
                    <a:pt x="0" y="54322"/>
                    <a:pt x="54322" y="0"/>
                    <a:pt x="121333" y="0"/>
                  </a:cubicBezTo>
                  <a:close/>
                </a:path>
              </a:pathLst>
            </a:custGeom>
            <a:gradFill rotWithShape="1">
              <a:gsLst>
                <a:gs pos="0">
                  <a:srgbClr val="862C41">
                    <a:alpha val="100000"/>
                  </a:srgbClr>
                </a:gs>
                <a:gs pos="100000">
                  <a:srgbClr val="721839">
                    <a:alpha val="0"/>
                  </a:srgbClr>
                </a:gs>
              </a:gsLst>
              <a:lin ang="0"/>
            </a:gradFill>
            <a:ln w="19050" cap="rnd">
              <a:gradFill>
                <a:gsLst>
                  <a:gs pos="0">
                    <a:srgbClr val="D2889A">
                      <a:alpha val="100000"/>
                    </a:srgbClr>
                  </a:gs>
                  <a:gs pos="100000">
                    <a:srgbClr val="FFFBFD">
                      <a:alpha val="69500"/>
                    </a:srgbClr>
                  </a:gs>
                </a:gsLst>
                <a:lin ang="0"/>
              </a:gradFill>
              <a:prstDash val="solid"/>
              <a:round/>
            </a:ln>
          </p:spPr>
          <p:txBody>
            <a:bodyPr/>
            <a:lstStyle/>
            <a:p>
              <a:endParaRPr lang="en-GB"/>
            </a:p>
          </p:txBody>
        </p:sp>
        <p:sp>
          <p:nvSpPr>
            <p:cNvPr id="13" name="TextBox 13"/>
            <p:cNvSpPr txBox="1"/>
            <p:nvPr/>
          </p:nvSpPr>
          <p:spPr>
            <a:xfrm>
              <a:off x="0" y="-38100"/>
              <a:ext cx="1041924" cy="1201171"/>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8878959" y="5466916"/>
            <a:ext cx="728402" cy="728402"/>
          </a:xfrm>
          <a:custGeom>
            <a:avLst/>
            <a:gdLst/>
            <a:ahLst/>
            <a:cxnLst/>
            <a:rect l="l" t="t" r="r" b="b"/>
            <a:pathLst>
              <a:path w="728402" h="728402">
                <a:moveTo>
                  <a:pt x="0" y="0"/>
                </a:moveTo>
                <a:lnTo>
                  <a:pt x="728402" y="0"/>
                </a:lnTo>
                <a:lnTo>
                  <a:pt x="728402" y="728402"/>
                </a:lnTo>
                <a:lnTo>
                  <a:pt x="0" y="7284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grpSp>
        <p:nvGrpSpPr>
          <p:cNvPr id="15" name="Group 15"/>
          <p:cNvGrpSpPr/>
          <p:nvPr/>
        </p:nvGrpSpPr>
        <p:grpSpPr>
          <a:xfrm>
            <a:off x="5806804" y="3566753"/>
            <a:ext cx="1900163" cy="1900163"/>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t="-16445" b="-16445"/>
              </a:stretch>
            </a:blipFill>
            <a:ln w="28575" cap="sq">
              <a:solidFill>
                <a:srgbClr val="FFFFFF"/>
              </a:solidFill>
              <a:prstDash val="solid"/>
              <a:miter/>
            </a:ln>
          </p:spPr>
          <p:txBody>
            <a:bodyPr/>
            <a:lstStyle/>
            <a:p>
              <a:endParaRPr lang="en-GB"/>
            </a:p>
          </p:txBody>
        </p:sp>
      </p:grpSp>
      <p:grpSp>
        <p:nvGrpSpPr>
          <p:cNvPr id="17" name="Group 17"/>
          <p:cNvGrpSpPr/>
          <p:nvPr/>
        </p:nvGrpSpPr>
        <p:grpSpPr>
          <a:xfrm>
            <a:off x="5806804" y="6682423"/>
            <a:ext cx="1900163" cy="1900163"/>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t="-62" b="-62"/>
              </a:stretch>
            </a:blipFill>
            <a:ln w="28575" cap="sq">
              <a:solidFill>
                <a:srgbClr val="FFFFFF"/>
              </a:solidFill>
              <a:prstDash val="solid"/>
              <a:miter/>
            </a:ln>
          </p:spPr>
          <p:txBody>
            <a:bodyPr/>
            <a:lstStyle/>
            <a:p>
              <a:endParaRPr lang="en-GB"/>
            </a:p>
          </p:txBody>
        </p:sp>
      </p:grpSp>
      <p:grpSp>
        <p:nvGrpSpPr>
          <p:cNvPr id="19" name="Group 19"/>
          <p:cNvGrpSpPr/>
          <p:nvPr/>
        </p:nvGrpSpPr>
        <p:grpSpPr>
          <a:xfrm>
            <a:off x="10271107" y="6682423"/>
            <a:ext cx="1900163" cy="1900163"/>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25176" t="-62660" r="-29840" b="-91987"/>
              </a:stretch>
            </a:blipFill>
            <a:ln w="28575" cap="sq">
              <a:solidFill>
                <a:srgbClr val="FFFFFF"/>
              </a:solidFill>
              <a:prstDash val="solid"/>
              <a:miter/>
            </a:ln>
          </p:spPr>
          <p:txBody>
            <a:bodyPr/>
            <a:lstStyle/>
            <a:p>
              <a:endParaRPr lang="en-GB"/>
            </a:p>
          </p:txBody>
        </p:sp>
      </p:grpSp>
      <p:grpSp>
        <p:nvGrpSpPr>
          <p:cNvPr id="21" name="Group 21"/>
          <p:cNvGrpSpPr/>
          <p:nvPr/>
        </p:nvGrpSpPr>
        <p:grpSpPr>
          <a:xfrm>
            <a:off x="10271107" y="3619033"/>
            <a:ext cx="1900163" cy="1900163"/>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t="-16666" b="-16666"/>
              </a:stretch>
            </a:blipFill>
            <a:ln w="28575" cap="sq">
              <a:solidFill>
                <a:srgbClr val="FFFFFF"/>
              </a:solidFill>
              <a:prstDash val="solid"/>
              <a:miter/>
            </a:ln>
          </p:spPr>
          <p:txBody>
            <a:bodyPr/>
            <a:lstStyle/>
            <a:p>
              <a:endParaRPr lang="en-GB"/>
            </a:p>
          </p:txBody>
        </p:sp>
      </p:grpSp>
      <p:sp>
        <p:nvSpPr>
          <p:cNvPr id="23" name="Freeform 23"/>
          <p:cNvSpPr/>
          <p:nvPr/>
        </p:nvSpPr>
        <p:spPr>
          <a:xfrm>
            <a:off x="1511759" y="3566753"/>
            <a:ext cx="435858" cy="647896"/>
          </a:xfrm>
          <a:custGeom>
            <a:avLst/>
            <a:gdLst/>
            <a:ahLst/>
            <a:cxnLst/>
            <a:rect l="l" t="t" r="r" b="b"/>
            <a:pathLst>
              <a:path w="435858" h="647896">
                <a:moveTo>
                  <a:pt x="0" y="0"/>
                </a:moveTo>
                <a:lnTo>
                  <a:pt x="435858" y="0"/>
                </a:lnTo>
                <a:lnTo>
                  <a:pt x="435858" y="647897"/>
                </a:lnTo>
                <a:lnTo>
                  <a:pt x="0" y="64789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GB"/>
          </a:p>
        </p:txBody>
      </p:sp>
      <p:sp>
        <p:nvSpPr>
          <p:cNvPr id="24" name="Freeform 24"/>
          <p:cNvSpPr/>
          <p:nvPr/>
        </p:nvSpPr>
        <p:spPr>
          <a:xfrm>
            <a:off x="1511759" y="6195318"/>
            <a:ext cx="435858" cy="647896"/>
          </a:xfrm>
          <a:custGeom>
            <a:avLst/>
            <a:gdLst/>
            <a:ahLst/>
            <a:cxnLst/>
            <a:rect l="l" t="t" r="r" b="b"/>
            <a:pathLst>
              <a:path w="435858" h="647896">
                <a:moveTo>
                  <a:pt x="0" y="0"/>
                </a:moveTo>
                <a:lnTo>
                  <a:pt x="435858" y="0"/>
                </a:lnTo>
                <a:lnTo>
                  <a:pt x="435858" y="647897"/>
                </a:lnTo>
                <a:lnTo>
                  <a:pt x="0" y="64789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GB"/>
          </a:p>
        </p:txBody>
      </p:sp>
      <p:sp>
        <p:nvSpPr>
          <p:cNvPr id="25" name="Freeform 25"/>
          <p:cNvSpPr/>
          <p:nvPr/>
        </p:nvSpPr>
        <p:spPr>
          <a:xfrm>
            <a:off x="13173648" y="3566753"/>
            <a:ext cx="435858" cy="647896"/>
          </a:xfrm>
          <a:custGeom>
            <a:avLst/>
            <a:gdLst/>
            <a:ahLst/>
            <a:cxnLst/>
            <a:rect l="l" t="t" r="r" b="b"/>
            <a:pathLst>
              <a:path w="435858" h="647896">
                <a:moveTo>
                  <a:pt x="0" y="0"/>
                </a:moveTo>
                <a:lnTo>
                  <a:pt x="435857" y="0"/>
                </a:lnTo>
                <a:lnTo>
                  <a:pt x="435857" y="647897"/>
                </a:lnTo>
                <a:lnTo>
                  <a:pt x="0" y="64789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GB"/>
          </a:p>
        </p:txBody>
      </p:sp>
      <p:sp>
        <p:nvSpPr>
          <p:cNvPr id="26" name="Freeform 26"/>
          <p:cNvSpPr/>
          <p:nvPr/>
        </p:nvSpPr>
        <p:spPr>
          <a:xfrm>
            <a:off x="13173648" y="6195318"/>
            <a:ext cx="435858" cy="647896"/>
          </a:xfrm>
          <a:custGeom>
            <a:avLst/>
            <a:gdLst/>
            <a:ahLst/>
            <a:cxnLst/>
            <a:rect l="l" t="t" r="r" b="b"/>
            <a:pathLst>
              <a:path w="435858" h="647896">
                <a:moveTo>
                  <a:pt x="0" y="0"/>
                </a:moveTo>
                <a:lnTo>
                  <a:pt x="435857" y="0"/>
                </a:lnTo>
                <a:lnTo>
                  <a:pt x="435857" y="647897"/>
                </a:lnTo>
                <a:lnTo>
                  <a:pt x="0" y="64789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GB"/>
          </a:p>
        </p:txBody>
      </p:sp>
      <p:sp>
        <p:nvSpPr>
          <p:cNvPr id="27" name="TextBox 27"/>
          <p:cNvSpPr txBox="1"/>
          <p:nvPr/>
        </p:nvSpPr>
        <p:spPr>
          <a:xfrm>
            <a:off x="17589442" y="9362760"/>
            <a:ext cx="459363" cy="340836"/>
          </a:xfrm>
          <a:prstGeom prst="rect">
            <a:avLst/>
          </a:prstGeom>
        </p:spPr>
        <p:txBody>
          <a:bodyPr lIns="0" tIns="0" rIns="0" bIns="0" rtlCol="0" anchor="t">
            <a:spAutoFit/>
          </a:bodyPr>
          <a:lstStyle/>
          <a:p>
            <a:pPr algn="ctr">
              <a:lnSpc>
                <a:spcPts val="2738"/>
              </a:lnSpc>
              <a:spcBef>
                <a:spcPct val="0"/>
              </a:spcBef>
            </a:pPr>
            <a:r>
              <a:rPr lang="en-US" sz="1956">
                <a:solidFill>
                  <a:srgbClr val="FFFFFF"/>
                </a:solidFill>
                <a:latin typeface="Montserrat"/>
                <a:ea typeface="Montserrat"/>
                <a:cs typeface="Montserrat"/>
                <a:sym typeface="Montserrat"/>
              </a:rPr>
              <a:t>16</a:t>
            </a:r>
          </a:p>
        </p:txBody>
      </p:sp>
      <p:sp>
        <p:nvSpPr>
          <p:cNvPr id="28" name="TextBox 28"/>
          <p:cNvSpPr txBox="1"/>
          <p:nvPr/>
        </p:nvSpPr>
        <p:spPr>
          <a:xfrm>
            <a:off x="5806804" y="1573002"/>
            <a:ext cx="2916656" cy="1543050"/>
          </a:xfrm>
          <a:prstGeom prst="rect">
            <a:avLst/>
          </a:prstGeom>
        </p:spPr>
        <p:txBody>
          <a:bodyPr lIns="0" tIns="0" rIns="0" bIns="0" rtlCol="0" anchor="t">
            <a:spAutoFit/>
          </a:bodyPr>
          <a:lstStyle/>
          <a:p>
            <a:pPr algn="l">
              <a:lnSpc>
                <a:spcPts val="12599"/>
              </a:lnSpc>
              <a:spcBef>
                <a:spcPct val="0"/>
              </a:spcBef>
            </a:pPr>
            <a:r>
              <a:rPr lang="en-US" sz="9000">
                <a:gradFill>
                  <a:gsLst>
                    <a:gs pos="0">
                      <a:srgbClr val="8C52FF">
                        <a:alpha val="100000"/>
                      </a:srgbClr>
                    </a:gs>
                    <a:gs pos="100000">
                      <a:srgbClr val="FF914D">
                        <a:alpha val="100000"/>
                      </a:srgbClr>
                    </a:gs>
                  </a:gsLst>
                  <a:lin ang="0"/>
                </a:gradFill>
                <a:latin typeface="Anton"/>
                <a:ea typeface="Anton"/>
                <a:cs typeface="Anton"/>
                <a:sym typeface="Anton"/>
              </a:rPr>
              <a:t>TASK</a:t>
            </a:r>
          </a:p>
        </p:txBody>
      </p:sp>
      <p:sp>
        <p:nvSpPr>
          <p:cNvPr id="29" name="TextBox 29"/>
          <p:cNvSpPr txBox="1"/>
          <p:nvPr/>
        </p:nvSpPr>
        <p:spPr>
          <a:xfrm>
            <a:off x="8360890" y="1573002"/>
            <a:ext cx="5030686" cy="1543050"/>
          </a:xfrm>
          <a:prstGeom prst="rect">
            <a:avLst/>
          </a:prstGeom>
        </p:spPr>
        <p:txBody>
          <a:bodyPr lIns="0" tIns="0" rIns="0" bIns="0" rtlCol="0" anchor="t">
            <a:spAutoFit/>
          </a:bodyPr>
          <a:lstStyle/>
          <a:p>
            <a:pPr algn="l">
              <a:lnSpc>
                <a:spcPts val="12599"/>
              </a:lnSpc>
              <a:spcBef>
                <a:spcPct val="0"/>
              </a:spcBef>
            </a:pPr>
            <a:r>
              <a:rPr lang="en-US" sz="9000">
                <a:solidFill>
                  <a:srgbClr val="FFFFFF"/>
                </a:solidFill>
                <a:latin typeface="Anton"/>
                <a:ea typeface="Anton"/>
                <a:cs typeface="Anton"/>
                <a:sym typeface="Anton"/>
              </a:rPr>
              <a:t>ALLOCATION</a:t>
            </a:r>
          </a:p>
        </p:txBody>
      </p:sp>
      <p:sp>
        <p:nvSpPr>
          <p:cNvPr id="30" name="TextBox 30"/>
          <p:cNvSpPr txBox="1"/>
          <p:nvPr/>
        </p:nvSpPr>
        <p:spPr>
          <a:xfrm>
            <a:off x="1511759" y="4738669"/>
            <a:ext cx="3898307" cy="265270"/>
          </a:xfrm>
          <a:prstGeom prst="rect">
            <a:avLst/>
          </a:prstGeom>
        </p:spPr>
        <p:txBody>
          <a:bodyPr lIns="0" tIns="0" rIns="0" bIns="0" rtlCol="0" anchor="t">
            <a:spAutoFit/>
          </a:bodyPr>
          <a:lstStyle/>
          <a:p>
            <a:pPr algn="l">
              <a:lnSpc>
                <a:spcPts val="2178"/>
              </a:lnSpc>
              <a:spcBef>
                <a:spcPct val="0"/>
              </a:spcBef>
            </a:pPr>
            <a:r>
              <a:rPr lang="en-US" sz="1556">
                <a:solidFill>
                  <a:srgbClr val="FFFFFF"/>
                </a:solidFill>
                <a:latin typeface="Montserrat"/>
                <a:ea typeface="Montserrat"/>
                <a:cs typeface="Montserrat"/>
                <a:sym typeface="Montserrat"/>
              </a:rPr>
              <a:t>Wijesinghe.U.G.S.K.D</a:t>
            </a:r>
          </a:p>
        </p:txBody>
      </p:sp>
      <p:sp>
        <p:nvSpPr>
          <p:cNvPr id="31" name="TextBox 31"/>
          <p:cNvSpPr txBox="1"/>
          <p:nvPr/>
        </p:nvSpPr>
        <p:spPr>
          <a:xfrm>
            <a:off x="1511759" y="4374884"/>
            <a:ext cx="2177639" cy="340836"/>
          </a:xfrm>
          <a:prstGeom prst="rect">
            <a:avLst/>
          </a:prstGeom>
        </p:spPr>
        <p:txBody>
          <a:bodyPr lIns="0" tIns="0" rIns="0" bIns="0" rtlCol="0" anchor="t">
            <a:spAutoFit/>
          </a:bodyPr>
          <a:lstStyle/>
          <a:p>
            <a:pPr algn="l">
              <a:lnSpc>
                <a:spcPts val="2738"/>
              </a:lnSpc>
              <a:spcBef>
                <a:spcPct val="0"/>
              </a:spcBef>
            </a:pPr>
            <a:r>
              <a:rPr lang="en-US" sz="1956" b="1">
                <a:solidFill>
                  <a:srgbClr val="FFFFFF"/>
                </a:solidFill>
                <a:latin typeface="Montserrat Bold"/>
                <a:ea typeface="Montserrat Bold"/>
                <a:cs typeface="Montserrat Bold"/>
                <a:sym typeface="Montserrat Bold"/>
              </a:rPr>
              <a:t>230726L</a:t>
            </a:r>
          </a:p>
        </p:txBody>
      </p:sp>
      <p:sp>
        <p:nvSpPr>
          <p:cNvPr id="32" name="TextBox 32"/>
          <p:cNvSpPr txBox="1"/>
          <p:nvPr/>
        </p:nvSpPr>
        <p:spPr>
          <a:xfrm>
            <a:off x="1511759" y="7367234"/>
            <a:ext cx="3579245" cy="265270"/>
          </a:xfrm>
          <a:prstGeom prst="rect">
            <a:avLst/>
          </a:prstGeom>
        </p:spPr>
        <p:txBody>
          <a:bodyPr lIns="0" tIns="0" rIns="0" bIns="0" rtlCol="0" anchor="t">
            <a:spAutoFit/>
          </a:bodyPr>
          <a:lstStyle/>
          <a:p>
            <a:pPr algn="l">
              <a:lnSpc>
                <a:spcPts val="2178"/>
              </a:lnSpc>
              <a:spcBef>
                <a:spcPct val="0"/>
              </a:spcBef>
            </a:pPr>
            <a:r>
              <a:rPr lang="en-US" sz="1556">
                <a:solidFill>
                  <a:srgbClr val="FFFFFF"/>
                </a:solidFill>
                <a:latin typeface="Montserrat"/>
                <a:ea typeface="Montserrat"/>
                <a:cs typeface="Montserrat"/>
                <a:sym typeface="Montserrat"/>
              </a:rPr>
              <a:t>Wijesekara.W.A.G.S</a:t>
            </a:r>
          </a:p>
        </p:txBody>
      </p:sp>
      <p:sp>
        <p:nvSpPr>
          <p:cNvPr id="33" name="TextBox 33"/>
          <p:cNvSpPr txBox="1"/>
          <p:nvPr/>
        </p:nvSpPr>
        <p:spPr>
          <a:xfrm>
            <a:off x="1511759" y="7003449"/>
            <a:ext cx="3273014" cy="340836"/>
          </a:xfrm>
          <a:prstGeom prst="rect">
            <a:avLst/>
          </a:prstGeom>
        </p:spPr>
        <p:txBody>
          <a:bodyPr lIns="0" tIns="0" rIns="0" bIns="0" rtlCol="0" anchor="t">
            <a:spAutoFit/>
          </a:bodyPr>
          <a:lstStyle/>
          <a:p>
            <a:pPr algn="l">
              <a:lnSpc>
                <a:spcPts val="2738"/>
              </a:lnSpc>
              <a:spcBef>
                <a:spcPct val="0"/>
              </a:spcBef>
            </a:pPr>
            <a:r>
              <a:rPr lang="en-US" sz="1956" b="1">
                <a:solidFill>
                  <a:srgbClr val="FFFFFF"/>
                </a:solidFill>
                <a:latin typeface="Montserrat Bold"/>
                <a:ea typeface="Montserrat Bold"/>
                <a:cs typeface="Montserrat Bold"/>
                <a:sym typeface="Montserrat Bold"/>
              </a:rPr>
              <a:t>230724E</a:t>
            </a:r>
          </a:p>
        </p:txBody>
      </p:sp>
      <p:sp>
        <p:nvSpPr>
          <p:cNvPr id="34" name="TextBox 34"/>
          <p:cNvSpPr txBox="1"/>
          <p:nvPr/>
        </p:nvSpPr>
        <p:spPr>
          <a:xfrm>
            <a:off x="1483184" y="5089860"/>
            <a:ext cx="3955457" cy="644365"/>
          </a:xfrm>
          <a:prstGeom prst="rect">
            <a:avLst/>
          </a:prstGeom>
        </p:spPr>
        <p:txBody>
          <a:bodyPr lIns="0" tIns="0" rIns="0" bIns="0" rtlCol="0" anchor="t">
            <a:spAutoFit/>
          </a:bodyPr>
          <a:lstStyle/>
          <a:p>
            <a:pPr algn="l">
              <a:lnSpc>
                <a:spcPts val="1758"/>
              </a:lnSpc>
            </a:pPr>
            <a:r>
              <a:rPr lang="en-US" sz="1256" i="1">
                <a:solidFill>
                  <a:srgbClr val="EBA4B5"/>
                </a:solidFill>
                <a:latin typeface="Montserrat Italics"/>
                <a:ea typeface="Montserrat Italics"/>
                <a:cs typeface="Montserrat Italics"/>
                <a:sym typeface="Montserrat Italics"/>
              </a:rPr>
              <a:t>Simulation &amp; component selection</a:t>
            </a:r>
          </a:p>
          <a:p>
            <a:pPr algn="l">
              <a:lnSpc>
                <a:spcPts val="1758"/>
              </a:lnSpc>
            </a:pPr>
            <a:r>
              <a:rPr lang="en-US" sz="1256" i="1">
                <a:solidFill>
                  <a:srgbClr val="EBA4B5"/>
                </a:solidFill>
                <a:latin typeface="Montserrat Italics"/>
                <a:ea typeface="Montserrat Italics"/>
                <a:cs typeface="Montserrat Italics"/>
                <a:sym typeface="Montserrat Italics"/>
              </a:rPr>
              <a:t>PCB schematic design</a:t>
            </a:r>
          </a:p>
          <a:p>
            <a:pPr algn="l">
              <a:lnSpc>
                <a:spcPts val="1758"/>
              </a:lnSpc>
              <a:spcBef>
                <a:spcPct val="0"/>
              </a:spcBef>
            </a:pPr>
            <a:endParaRPr lang="en-US" sz="1256" i="1">
              <a:solidFill>
                <a:srgbClr val="EBA4B5"/>
              </a:solidFill>
              <a:latin typeface="Montserrat Italics"/>
              <a:ea typeface="Montserrat Italics"/>
              <a:cs typeface="Montserrat Italics"/>
              <a:sym typeface="Montserrat Italics"/>
            </a:endParaRPr>
          </a:p>
        </p:txBody>
      </p:sp>
      <p:sp>
        <p:nvSpPr>
          <p:cNvPr id="35" name="TextBox 35"/>
          <p:cNvSpPr txBox="1"/>
          <p:nvPr/>
        </p:nvSpPr>
        <p:spPr>
          <a:xfrm>
            <a:off x="1483184" y="7782365"/>
            <a:ext cx="4116044" cy="644365"/>
          </a:xfrm>
          <a:prstGeom prst="rect">
            <a:avLst/>
          </a:prstGeom>
        </p:spPr>
        <p:txBody>
          <a:bodyPr lIns="0" tIns="0" rIns="0" bIns="0" rtlCol="0" anchor="t">
            <a:spAutoFit/>
          </a:bodyPr>
          <a:lstStyle/>
          <a:p>
            <a:pPr algn="l">
              <a:lnSpc>
                <a:spcPts val="1758"/>
              </a:lnSpc>
            </a:pPr>
            <a:r>
              <a:rPr lang="en-US" sz="1256" i="1">
                <a:solidFill>
                  <a:srgbClr val="EBA4B5"/>
                </a:solidFill>
                <a:latin typeface="Montserrat Italics"/>
                <a:ea typeface="Montserrat Italics"/>
                <a:cs typeface="Montserrat Italics"/>
                <a:sym typeface="Montserrat Italics"/>
              </a:rPr>
              <a:t>powersupply design</a:t>
            </a:r>
          </a:p>
          <a:p>
            <a:pPr algn="l">
              <a:lnSpc>
                <a:spcPts val="1758"/>
              </a:lnSpc>
            </a:pPr>
            <a:r>
              <a:rPr lang="en-US" sz="1256" i="1">
                <a:solidFill>
                  <a:srgbClr val="EBA4B5"/>
                </a:solidFill>
                <a:latin typeface="Montserrat Italics"/>
                <a:ea typeface="Montserrat Italics"/>
                <a:cs typeface="Montserrat Italics"/>
                <a:sym typeface="Montserrat Italics"/>
              </a:rPr>
              <a:t>soldering</a:t>
            </a:r>
          </a:p>
          <a:p>
            <a:pPr algn="l">
              <a:lnSpc>
                <a:spcPts val="1758"/>
              </a:lnSpc>
              <a:spcBef>
                <a:spcPct val="0"/>
              </a:spcBef>
            </a:pPr>
            <a:endParaRPr lang="en-US" sz="1256" i="1">
              <a:solidFill>
                <a:srgbClr val="EBA4B5"/>
              </a:solidFill>
              <a:latin typeface="Montserrat Italics"/>
              <a:ea typeface="Montserrat Italics"/>
              <a:cs typeface="Montserrat Italics"/>
              <a:sym typeface="Montserrat Italics"/>
            </a:endParaRPr>
          </a:p>
        </p:txBody>
      </p:sp>
      <p:sp>
        <p:nvSpPr>
          <p:cNvPr id="36" name="TextBox 36"/>
          <p:cNvSpPr txBox="1"/>
          <p:nvPr/>
        </p:nvSpPr>
        <p:spPr>
          <a:xfrm>
            <a:off x="13173648" y="4738669"/>
            <a:ext cx="3898307" cy="265270"/>
          </a:xfrm>
          <a:prstGeom prst="rect">
            <a:avLst/>
          </a:prstGeom>
        </p:spPr>
        <p:txBody>
          <a:bodyPr lIns="0" tIns="0" rIns="0" bIns="0" rtlCol="0" anchor="t">
            <a:spAutoFit/>
          </a:bodyPr>
          <a:lstStyle/>
          <a:p>
            <a:pPr algn="l">
              <a:lnSpc>
                <a:spcPts val="2178"/>
              </a:lnSpc>
              <a:spcBef>
                <a:spcPct val="0"/>
              </a:spcBef>
            </a:pPr>
            <a:r>
              <a:rPr lang="en-US" sz="1556">
                <a:solidFill>
                  <a:srgbClr val="FFFFFF"/>
                </a:solidFill>
                <a:latin typeface="Montserrat"/>
                <a:ea typeface="Montserrat"/>
                <a:cs typeface="Montserrat"/>
                <a:sym typeface="Montserrat"/>
              </a:rPr>
              <a:t>DILHARA.D.S</a:t>
            </a:r>
          </a:p>
        </p:txBody>
      </p:sp>
      <p:sp>
        <p:nvSpPr>
          <p:cNvPr id="37" name="TextBox 37"/>
          <p:cNvSpPr txBox="1"/>
          <p:nvPr/>
        </p:nvSpPr>
        <p:spPr>
          <a:xfrm>
            <a:off x="13161942" y="4406420"/>
            <a:ext cx="2649078" cy="340741"/>
          </a:xfrm>
          <a:prstGeom prst="rect">
            <a:avLst/>
          </a:prstGeom>
        </p:spPr>
        <p:txBody>
          <a:bodyPr lIns="0" tIns="0" rIns="0" bIns="0" rtlCol="0" anchor="t">
            <a:spAutoFit/>
          </a:bodyPr>
          <a:lstStyle/>
          <a:p>
            <a:pPr algn="l">
              <a:lnSpc>
                <a:spcPts val="2743"/>
              </a:lnSpc>
              <a:spcBef>
                <a:spcPct val="0"/>
              </a:spcBef>
            </a:pPr>
            <a:r>
              <a:rPr lang="en-US" sz="1959" b="1">
                <a:solidFill>
                  <a:srgbClr val="FFFFFF"/>
                </a:solidFill>
                <a:latin typeface="Montserrat Bold"/>
                <a:ea typeface="Montserrat Bold"/>
                <a:cs typeface="Montserrat Bold"/>
                <a:sym typeface="Montserrat Bold"/>
              </a:rPr>
              <a:t>230147L</a:t>
            </a:r>
          </a:p>
        </p:txBody>
      </p:sp>
      <p:sp>
        <p:nvSpPr>
          <p:cNvPr id="38" name="TextBox 38"/>
          <p:cNvSpPr txBox="1"/>
          <p:nvPr/>
        </p:nvSpPr>
        <p:spPr>
          <a:xfrm>
            <a:off x="13173648" y="7367234"/>
            <a:ext cx="3579245" cy="265270"/>
          </a:xfrm>
          <a:prstGeom prst="rect">
            <a:avLst/>
          </a:prstGeom>
        </p:spPr>
        <p:txBody>
          <a:bodyPr lIns="0" tIns="0" rIns="0" bIns="0" rtlCol="0" anchor="t">
            <a:spAutoFit/>
          </a:bodyPr>
          <a:lstStyle/>
          <a:p>
            <a:pPr algn="l">
              <a:lnSpc>
                <a:spcPts val="2178"/>
              </a:lnSpc>
              <a:spcBef>
                <a:spcPct val="0"/>
              </a:spcBef>
            </a:pPr>
            <a:r>
              <a:rPr lang="en-US" sz="1556">
                <a:solidFill>
                  <a:srgbClr val="FFFFFF"/>
                </a:solidFill>
                <a:latin typeface="Montserrat"/>
                <a:ea typeface="Montserrat"/>
                <a:cs typeface="Montserrat"/>
                <a:sym typeface="Montserrat"/>
              </a:rPr>
              <a:t>UPEKSHANI T. S.</a:t>
            </a:r>
          </a:p>
        </p:txBody>
      </p:sp>
      <p:sp>
        <p:nvSpPr>
          <p:cNvPr id="39" name="TextBox 39"/>
          <p:cNvSpPr txBox="1"/>
          <p:nvPr/>
        </p:nvSpPr>
        <p:spPr>
          <a:xfrm>
            <a:off x="13173648" y="7003449"/>
            <a:ext cx="3273014" cy="340836"/>
          </a:xfrm>
          <a:prstGeom prst="rect">
            <a:avLst/>
          </a:prstGeom>
        </p:spPr>
        <p:txBody>
          <a:bodyPr lIns="0" tIns="0" rIns="0" bIns="0" rtlCol="0" anchor="t">
            <a:spAutoFit/>
          </a:bodyPr>
          <a:lstStyle/>
          <a:p>
            <a:pPr algn="l">
              <a:lnSpc>
                <a:spcPts val="2738"/>
              </a:lnSpc>
              <a:spcBef>
                <a:spcPct val="0"/>
              </a:spcBef>
            </a:pPr>
            <a:r>
              <a:rPr lang="en-US" sz="1956" b="1">
                <a:solidFill>
                  <a:srgbClr val="FFFFFF"/>
                </a:solidFill>
                <a:latin typeface="Montserrat Bold"/>
                <a:ea typeface="Montserrat Bold"/>
                <a:cs typeface="Montserrat Bold"/>
                <a:sym typeface="Montserrat Bold"/>
              </a:rPr>
              <a:t>230659H</a:t>
            </a:r>
          </a:p>
        </p:txBody>
      </p:sp>
      <p:sp>
        <p:nvSpPr>
          <p:cNvPr id="40" name="TextBox 40"/>
          <p:cNvSpPr txBox="1"/>
          <p:nvPr/>
        </p:nvSpPr>
        <p:spPr>
          <a:xfrm>
            <a:off x="13162993" y="5036671"/>
            <a:ext cx="4029938" cy="656140"/>
          </a:xfrm>
          <a:prstGeom prst="rect">
            <a:avLst/>
          </a:prstGeom>
        </p:spPr>
        <p:txBody>
          <a:bodyPr lIns="0" tIns="0" rIns="0" bIns="0" rtlCol="0" anchor="t">
            <a:spAutoFit/>
          </a:bodyPr>
          <a:lstStyle/>
          <a:p>
            <a:pPr algn="l">
              <a:lnSpc>
                <a:spcPts val="1791"/>
              </a:lnSpc>
            </a:pPr>
            <a:r>
              <a:rPr lang="en-US" sz="1279" i="1">
                <a:solidFill>
                  <a:srgbClr val="FFFFFF"/>
                </a:solidFill>
                <a:latin typeface="Montserrat Italics"/>
                <a:ea typeface="Montserrat Italics"/>
                <a:cs typeface="Montserrat Italics"/>
                <a:sym typeface="Montserrat Italics"/>
              </a:rPr>
              <a:t>PCB design</a:t>
            </a:r>
          </a:p>
          <a:p>
            <a:pPr algn="l">
              <a:lnSpc>
                <a:spcPts val="1791"/>
              </a:lnSpc>
            </a:pPr>
            <a:r>
              <a:rPr lang="en-US" sz="1279" i="1">
                <a:solidFill>
                  <a:srgbClr val="FFFFFF"/>
                </a:solidFill>
                <a:latin typeface="Montserrat Italics"/>
                <a:ea typeface="Montserrat Italics"/>
                <a:cs typeface="Montserrat Italics"/>
                <a:sym typeface="Montserrat Italics"/>
              </a:rPr>
              <a:t>breadboard implementation</a:t>
            </a:r>
          </a:p>
          <a:p>
            <a:pPr algn="l">
              <a:lnSpc>
                <a:spcPts val="1791"/>
              </a:lnSpc>
              <a:spcBef>
                <a:spcPct val="0"/>
              </a:spcBef>
            </a:pPr>
            <a:endParaRPr lang="en-US" sz="1279" i="1">
              <a:solidFill>
                <a:srgbClr val="FFFFFF"/>
              </a:solidFill>
              <a:latin typeface="Montserrat Italics"/>
              <a:ea typeface="Montserrat Italics"/>
              <a:cs typeface="Montserrat Italics"/>
              <a:sym typeface="Montserrat Italics"/>
            </a:endParaRPr>
          </a:p>
        </p:txBody>
      </p:sp>
      <p:sp>
        <p:nvSpPr>
          <p:cNvPr id="41" name="TextBox 41"/>
          <p:cNvSpPr txBox="1"/>
          <p:nvPr/>
        </p:nvSpPr>
        <p:spPr>
          <a:xfrm>
            <a:off x="13173648" y="8001440"/>
            <a:ext cx="3955457" cy="425290"/>
          </a:xfrm>
          <a:prstGeom prst="rect">
            <a:avLst/>
          </a:prstGeom>
        </p:spPr>
        <p:txBody>
          <a:bodyPr lIns="0" tIns="0" rIns="0" bIns="0" rtlCol="0" anchor="t">
            <a:spAutoFit/>
          </a:bodyPr>
          <a:lstStyle/>
          <a:p>
            <a:pPr algn="l">
              <a:lnSpc>
                <a:spcPts val="1758"/>
              </a:lnSpc>
            </a:pPr>
            <a:r>
              <a:rPr lang="en-US" sz="1256" i="1">
                <a:solidFill>
                  <a:srgbClr val="FFFFFF"/>
                </a:solidFill>
                <a:latin typeface="Montserrat Italics"/>
                <a:ea typeface="Montserrat Italics"/>
                <a:cs typeface="Montserrat Italics"/>
                <a:sym typeface="Montserrat Italics"/>
              </a:rPr>
              <a:t>Enclosure Design</a:t>
            </a:r>
          </a:p>
          <a:p>
            <a:pPr algn="l">
              <a:lnSpc>
                <a:spcPts val="1758"/>
              </a:lnSpc>
              <a:spcBef>
                <a:spcPct val="0"/>
              </a:spcBef>
            </a:pPr>
            <a:r>
              <a:rPr lang="en-US" sz="1256" i="1">
                <a:solidFill>
                  <a:srgbClr val="FFFFFF"/>
                </a:solidFill>
                <a:latin typeface="Montserrat Italics"/>
                <a:ea typeface="Montserrat Italics"/>
                <a:cs typeface="Montserrat Italics"/>
                <a:sym typeface="Montserrat Italics"/>
              </a:rPr>
              <a:t>breadboard implementation</a:t>
            </a:r>
          </a:p>
        </p:txBody>
      </p:sp>
      <p:sp>
        <p:nvSpPr>
          <p:cNvPr id="42" name="Freeform 42"/>
          <p:cNvSpPr/>
          <p:nvPr/>
        </p:nvSpPr>
        <p:spPr>
          <a:xfrm>
            <a:off x="2255575" y="2057458"/>
            <a:ext cx="2867646" cy="745588"/>
          </a:xfrm>
          <a:custGeom>
            <a:avLst/>
            <a:gdLst/>
            <a:ahLst/>
            <a:cxnLst/>
            <a:rect l="l" t="t" r="r" b="b"/>
            <a:pathLst>
              <a:path w="2867646" h="745588">
                <a:moveTo>
                  <a:pt x="0" y="0"/>
                </a:moveTo>
                <a:lnTo>
                  <a:pt x="2867646" y="0"/>
                </a:lnTo>
                <a:lnTo>
                  <a:pt x="2867646" y="745588"/>
                </a:lnTo>
                <a:lnTo>
                  <a:pt x="0" y="745588"/>
                </a:lnTo>
                <a:lnTo>
                  <a:pt x="0" y="0"/>
                </a:lnTo>
                <a:close/>
              </a:path>
            </a:pathLst>
          </a:custGeom>
          <a:blipFill>
            <a:blip r:embed="rId14">
              <a:alphaModFix amt="7999"/>
              <a:extLst>
                <a:ext uri="{96DAC541-7B7A-43D3-8B79-37D633B846F1}">
                  <asvg:svgBlip xmlns:asvg="http://schemas.microsoft.com/office/drawing/2016/SVG/main" r:embed="rId15"/>
                </a:ext>
              </a:extLst>
            </a:blip>
            <a:stretch>
              <a:fillRect/>
            </a:stretch>
          </a:blipFill>
        </p:spPr>
        <p:txBody>
          <a:bodyPr/>
          <a:lstStyle/>
          <a:p>
            <a:endParaRPr lang="en-GB"/>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GB"/>
          </a:p>
        </p:txBody>
      </p:sp>
      <p:sp>
        <p:nvSpPr>
          <p:cNvPr id="3" name="Freeform 3"/>
          <p:cNvSpPr/>
          <p:nvPr/>
        </p:nvSpPr>
        <p:spPr>
          <a:xfrm>
            <a:off x="6522084" y="0"/>
            <a:ext cx="13575177" cy="10418956"/>
          </a:xfrm>
          <a:custGeom>
            <a:avLst/>
            <a:gdLst/>
            <a:ahLst/>
            <a:cxnLst/>
            <a:rect l="l" t="t" r="r" b="b"/>
            <a:pathLst>
              <a:path w="13575177" h="10418956">
                <a:moveTo>
                  <a:pt x="0" y="0"/>
                </a:moveTo>
                <a:lnTo>
                  <a:pt x="13575177" y="0"/>
                </a:lnTo>
                <a:lnTo>
                  <a:pt x="13575177" y="10418956"/>
                </a:lnTo>
                <a:lnTo>
                  <a:pt x="0" y="10418956"/>
                </a:lnTo>
                <a:lnTo>
                  <a:pt x="0" y="0"/>
                </a:lnTo>
                <a:close/>
              </a:path>
            </a:pathLst>
          </a:custGeom>
          <a:blipFill>
            <a:blip r:embed="rId3">
              <a:alphaModFix amt="25000"/>
            </a:blip>
            <a:stretch>
              <a:fillRect t="-59112" r="-34834" b="-75126"/>
            </a:stretch>
          </a:blipFill>
        </p:spPr>
        <p:txBody>
          <a:bodyPr/>
          <a:lstStyle/>
          <a:p>
            <a:endParaRPr lang="en-GB"/>
          </a:p>
        </p:txBody>
      </p:sp>
      <p:grpSp>
        <p:nvGrpSpPr>
          <p:cNvPr id="4" name="Group 4"/>
          <p:cNvGrpSpPr/>
          <p:nvPr/>
        </p:nvGrpSpPr>
        <p:grpSpPr>
          <a:xfrm>
            <a:off x="17346890" y="9074804"/>
            <a:ext cx="15928354" cy="964373"/>
            <a:chOff x="0" y="0"/>
            <a:chExt cx="4195122" cy="253991"/>
          </a:xfrm>
        </p:grpSpPr>
        <p:sp>
          <p:nvSpPr>
            <p:cNvPr id="5" name="Freeform 5"/>
            <p:cNvSpPr/>
            <p:nvPr/>
          </p:nvSpPr>
          <p:spPr>
            <a:xfrm>
              <a:off x="0" y="0"/>
              <a:ext cx="4195122" cy="253991"/>
            </a:xfrm>
            <a:custGeom>
              <a:avLst/>
              <a:gdLst/>
              <a:ahLst/>
              <a:cxnLst/>
              <a:rect l="l" t="t" r="r" b="b"/>
              <a:pathLst>
                <a:path w="4195122" h="253991">
                  <a:moveTo>
                    <a:pt x="0" y="0"/>
                  </a:moveTo>
                  <a:lnTo>
                    <a:pt x="4195122" y="0"/>
                  </a:lnTo>
                  <a:lnTo>
                    <a:pt x="4195122" y="253991"/>
                  </a:lnTo>
                  <a:lnTo>
                    <a:pt x="0" y="253991"/>
                  </a:lnTo>
                  <a:close/>
                </a:path>
              </a:pathLst>
            </a:custGeom>
            <a:gradFill rotWithShape="1">
              <a:gsLst>
                <a:gs pos="0">
                  <a:srgbClr val="862C41">
                    <a:alpha val="100000"/>
                  </a:srgbClr>
                </a:gs>
                <a:gs pos="100000">
                  <a:srgbClr val="721839">
                    <a:alpha val="0"/>
                  </a:srgbClr>
                </a:gs>
              </a:gsLst>
              <a:lin ang="0"/>
            </a:gradFill>
          </p:spPr>
          <p:txBody>
            <a:bodyPr/>
            <a:lstStyle/>
            <a:p>
              <a:endParaRPr lang="en-GB"/>
            </a:p>
          </p:txBody>
        </p:sp>
        <p:sp>
          <p:nvSpPr>
            <p:cNvPr id="6" name="TextBox 6"/>
            <p:cNvSpPr txBox="1"/>
            <p:nvPr/>
          </p:nvSpPr>
          <p:spPr>
            <a:xfrm>
              <a:off x="0" y="-38100"/>
              <a:ext cx="4195122" cy="292091"/>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16828069" y="685926"/>
            <a:ext cx="629458" cy="685548"/>
          </a:xfrm>
          <a:custGeom>
            <a:avLst/>
            <a:gdLst/>
            <a:ahLst/>
            <a:cxnLst/>
            <a:rect l="l" t="t" r="r" b="b"/>
            <a:pathLst>
              <a:path w="629458" h="685548">
                <a:moveTo>
                  <a:pt x="0" y="0"/>
                </a:moveTo>
                <a:lnTo>
                  <a:pt x="629458" y="0"/>
                </a:lnTo>
                <a:lnTo>
                  <a:pt x="629458" y="685548"/>
                </a:lnTo>
                <a:lnTo>
                  <a:pt x="0" y="6855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grpSp>
        <p:nvGrpSpPr>
          <p:cNvPr id="8" name="Group 8"/>
          <p:cNvGrpSpPr/>
          <p:nvPr/>
        </p:nvGrpSpPr>
        <p:grpSpPr>
          <a:xfrm>
            <a:off x="-353627" y="5674928"/>
            <a:ext cx="18843412" cy="964373"/>
            <a:chOff x="0" y="0"/>
            <a:chExt cx="4962874" cy="253991"/>
          </a:xfrm>
        </p:grpSpPr>
        <p:sp>
          <p:nvSpPr>
            <p:cNvPr id="9" name="Freeform 9"/>
            <p:cNvSpPr/>
            <p:nvPr/>
          </p:nvSpPr>
          <p:spPr>
            <a:xfrm>
              <a:off x="0" y="0"/>
              <a:ext cx="4962874" cy="253991"/>
            </a:xfrm>
            <a:custGeom>
              <a:avLst/>
              <a:gdLst/>
              <a:ahLst/>
              <a:cxnLst/>
              <a:rect l="l" t="t" r="r" b="b"/>
              <a:pathLst>
                <a:path w="4962874" h="253991">
                  <a:moveTo>
                    <a:pt x="0" y="0"/>
                  </a:moveTo>
                  <a:lnTo>
                    <a:pt x="4962874" y="0"/>
                  </a:lnTo>
                  <a:lnTo>
                    <a:pt x="4962874" y="253991"/>
                  </a:lnTo>
                  <a:lnTo>
                    <a:pt x="0" y="253991"/>
                  </a:lnTo>
                  <a:close/>
                </a:path>
              </a:pathLst>
            </a:custGeom>
            <a:gradFill rotWithShape="1">
              <a:gsLst>
                <a:gs pos="0">
                  <a:srgbClr val="862C41">
                    <a:alpha val="100000"/>
                  </a:srgbClr>
                </a:gs>
                <a:gs pos="100000">
                  <a:srgbClr val="721839">
                    <a:alpha val="0"/>
                  </a:srgbClr>
                </a:gs>
              </a:gsLst>
              <a:lin ang="0"/>
            </a:gradFill>
          </p:spPr>
          <p:txBody>
            <a:bodyPr/>
            <a:lstStyle/>
            <a:p>
              <a:endParaRPr lang="en-GB"/>
            </a:p>
          </p:txBody>
        </p:sp>
        <p:sp>
          <p:nvSpPr>
            <p:cNvPr id="10" name="TextBox 10"/>
            <p:cNvSpPr txBox="1"/>
            <p:nvPr/>
          </p:nvSpPr>
          <p:spPr>
            <a:xfrm>
              <a:off x="0" y="-38100"/>
              <a:ext cx="4962874" cy="292091"/>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4258356" y="2804462"/>
            <a:ext cx="5850201" cy="3108862"/>
          </a:xfrm>
          <a:prstGeom prst="rect">
            <a:avLst/>
          </a:prstGeom>
        </p:spPr>
        <p:txBody>
          <a:bodyPr lIns="0" tIns="0" rIns="0" bIns="0" rtlCol="0" anchor="t">
            <a:spAutoFit/>
          </a:bodyPr>
          <a:lstStyle/>
          <a:p>
            <a:pPr algn="l">
              <a:lnSpc>
                <a:spcPts val="25494"/>
              </a:lnSpc>
              <a:spcBef>
                <a:spcPct val="0"/>
              </a:spcBef>
            </a:pPr>
            <a:r>
              <a:rPr lang="en-US" sz="18210">
                <a:gradFill>
                  <a:gsLst>
                    <a:gs pos="0">
                      <a:srgbClr val="8C52FF">
                        <a:alpha val="100000"/>
                      </a:srgbClr>
                    </a:gs>
                    <a:gs pos="100000">
                      <a:srgbClr val="FF914D">
                        <a:alpha val="100000"/>
                      </a:srgbClr>
                    </a:gs>
                  </a:gsLst>
                  <a:lin ang="0"/>
                </a:gradFill>
                <a:latin typeface="Anton"/>
                <a:ea typeface="Anton"/>
                <a:cs typeface="Anton"/>
                <a:sym typeface="Anton"/>
              </a:rPr>
              <a:t>THANK</a:t>
            </a:r>
          </a:p>
        </p:txBody>
      </p:sp>
      <p:sp>
        <p:nvSpPr>
          <p:cNvPr id="12" name="Freeform 12"/>
          <p:cNvSpPr/>
          <p:nvPr/>
        </p:nvSpPr>
        <p:spPr>
          <a:xfrm>
            <a:off x="4258356" y="2603905"/>
            <a:ext cx="2867646" cy="745588"/>
          </a:xfrm>
          <a:custGeom>
            <a:avLst/>
            <a:gdLst/>
            <a:ahLst/>
            <a:cxnLst/>
            <a:rect l="l" t="t" r="r" b="b"/>
            <a:pathLst>
              <a:path w="2867646" h="745588">
                <a:moveTo>
                  <a:pt x="0" y="0"/>
                </a:moveTo>
                <a:lnTo>
                  <a:pt x="2867646" y="0"/>
                </a:lnTo>
                <a:lnTo>
                  <a:pt x="2867646" y="745588"/>
                </a:lnTo>
                <a:lnTo>
                  <a:pt x="0" y="745588"/>
                </a:lnTo>
                <a:lnTo>
                  <a:pt x="0" y="0"/>
                </a:lnTo>
                <a:close/>
              </a:path>
            </a:pathLst>
          </a:custGeom>
          <a:blipFill>
            <a:blip r:embed="rId6">
              <a:alphaModFix amt="7999"/>
              <a:extLst>
                <a:ext uri="{96DAC541-7B7A-43D3-8B79-37D633B846F1}">
                  <asvg:svgBlip xmlns:asvg="http://schemas.microsoft.com/office/drawing/2016/SVG/main" r:embed="rId7"/>
                </a:ext>
              </a:extLst>
            </a:blip>
            <a:stretch>
              <a:fillRect/>
            </a:stretch>
          </a:blipFill>
        </p:spPr>
        <p:txBody>
          <a:bodyPr/>
          <a:lstStyle/>
          <a:p>
            <a:endParaRPr lang="en-GB"/>
          </a:p>
        </p:txBody>
      </p:sp>
      <p:sp>
        <p:nvSpPr>
          <p:cNvPr id="13" name="TextBox 13"/>
          <p:cNvSpPr txBox="1"/>
          <p:nvPr/>
        </p:nvSpPr>
        <p:spPr>
          <a:xfrm>
            <a:off x="17589442" y="9362760"/>
            <a:ext cx="459363" cy="340836"/>
          </a:xfrm>
          <a:prstGeom prst="rect">
            <a:avLst/>
          </a:prstGeom>
        </p:spPr>
        <p:txBody>
          <a:bodyPr lIns="0" tIns="0" rIns="0" bIns="0" rtlCol="0" anchor="t">
            <a:spAutoFit/>
          </a:bodyPr>
          <a:lstStyle/>
          <a:p>
            <a:pPr algn="ctr">
              <a:lnSpc>
                <a:spcPts val="2738"/>
              </a:lnSpc>
              <a:spcBef>
                <a:spcPct val="0"/>
              </a:spcBef>
            </a:pPr>
            <a:r>
              <a:rPr lang="en-US" sz="1956">
                <a:solidFill>
                  <a:srgbClr val="FFFFFF"/>
                </a:solidFill>
                <a:latin typeface="Montserrat"/>
                <a:ea typeface="Montserrat"/>
                <a:cs typeface="Montserrat"/>
                <a:sym typeface="Montserrat"/>
              </a:rPr>
              <a:t>17</a:t>
            </a:r>
          </a:p>
        </p:txBody>
      </p:sp>
      <p:sp>
        <p:nvSpPr>
          <p:cNvPr id="14" name="TextBox 14"/>
          <p:cNvSpPr txBox="1"/>
          <p:nvPr/>
        </p:nvSpPr>
        <p:spPr>
          <a:xfrm>
            <a:off x="9979122" y="2813987"/>
            <a:ext cx="3330551" cy="3062634"/>
          </a:xfrm>
          <a:prstGeom prst="rect">
            <a:avLst/>
          </a:prstGeom>
        </p:spPr>
        <p:txBody>
          <a:bodyPr lIns="0" tIns="0" rIns="0" bIns="0" rtlCol="0" anchor="t">
            <a:spAutoFit/>
          </a:bodyPr>
          <a:lstStyle/>
          <a:p>
            <a:pPr algn="l">
              <a:lnSpc>
                <a:spcPts val="25156"/>
              </a:lnSpc>
              <a:spcBef>
                <a:spcPct val="0"/>
              </a:spcBef>
            </a:pPr>
            <a:r>
              <a:rPr lang="en-US" sz="17968">
                <a:solidFill>
                  <a:srgbClr val="FFFFFF"/>
                </a:solidFill>
                <a:latin typeface="Anton"/>
                <a:ea typeface="Anton"/>
                <a:cs typeface="Anton"/>
                <a:sym typeface="Anton"/>
              </a:rPr>
              <a:t>YOU</a:t>
            </a:r>
          </a:p>
        </p:txBody>
      </p:sp>
      <p:sp>
        <p:nvSpPr>
          <p:cNvPr id="15" name="TextBox 15"/>
          <p:cNvSpPr txBox="1"/>
          <p:nvPr/>
        </p:nvSpPr>
        <p:spPr>
          <a:xfrm>
            <a:off x="3654846" y="5856174"/>
            <a:ext cx="10978308" cy="544730"/>
          </a:xfrm>
          <a:prstGeom prst="rect">
            <a:avLst/>
          </a:prstGeom>
        </p:spPr>
        <p:txBody>
          <a:bodyPr lIns="0" tIns="0" rIns="0" bIns="0" rtlCol="0" anchor="t">
            <a:spAutoFit/>
          </a:bodyPr>
          <a:lstStyle/>
          <a:p>
            <a:pPr algn="ctr">
              <a:lnSpc>
                <a:spcPts val="4547"/>
              </a:lnSpc>
              <a:spcBef>
                <a:spcPct val="0"/>
              </a:spcBef>
            </a:pPr>
            <a:r>
              <a:rPr lang="en-US" sz="3248" spc="2598">
                <a:solidFill>
                  <a:srgbClr val="FFFFFF"/>
                </a:solidFill>
                <a:latin typeface="Montserrat"/>
                <a:ea typeface="Montserrat"/>
                <a:cs typeface="Montserrat"/>
                <a:sym typeface="Montserrat"/>
              </a:rPr>
              <a:t>TEAM HYPERTRONICS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GB"/>
          </a:p>
        </p:txBody>
      </p:sp>
      <p:sp>
        <p:nvSpPr>
          <p:cNvPr id="3" name="Freeform 3"/>
          <p:cNvSpPr/>
          <p:nvPr/>
        </p:nvSpPr>
        <p:spPr>
          <a:xfrm>
            <a:off x="6522084" y="0"/>
            <a:ext cx="13575177" cy="10418956"/>
          </a:xfrm>
          <a:custGeom>
            <a:avLst/>
            <a:gdLst/>
            <a:ahLst/>
            <a:cxnLst/>
            <a:rect l="l" t="t" r="r" b="b"/>
            <a:pathLst>
              <a:path w="13575177" h="10418956">
                <a:moveTo>
                  <a:pt x="0" y="0"/>
                </a:moveTo>
                <a:lnTo>
                  <a:pt x="13575177" y="0"/>
                </a:lnTo>
                <a:lnTo>
                  <a:pt x="13575177" y="10418956"/>
                </a:lnTo>
                <a:lnTo>
                  <a:pt x="0" y="10418956"/>
                </a:lnTo>
                <a:lnTo>
                  <a:pt x="0" y="0"/>
                </a:lnTo>
                <a:close/>
              </a:path>
            </a:pathLst>
          </a:custGeom>
          <a:blipFill>
            <a:blip r:embed="rId3">
              <a:alphaModFix amt="6000"/>
            </a:blip>
            <a:stretch>
              <a:fillRect t="-59112" r="-34834" b="-75126"/>
            </a:stretch>
          </a:blipFill>
        </p:spPr>
        <p:txBody>
          <a:bodyPr/>
          <a:lstStyle/>
          <a:p>
            <a:endParaRPr lang="en-GB"/>
          </a:p>
        </p:txBody>
      </p:sp>
      <p:grpSp>
        <p:nvGrpSpPr>
          <p:cNvPr id="4" name="Group 4"/>
          <p:cNvGrpSpPr/>
          <p:nvPr/>
        </p:nvGrpSpPr>
        <p:grpSpPr>
          <a:xfrm>
            <a:off x="17346890" y="9074804"/>
            <a:ext cx="15928354" cy="964373"/>
            <a:chOff x="0" y="0"/>
            <a:chExt cx="4195122" cy="253991"/>
          </a:xfrm>
        </p:grpSpPr>
        <p:sp>
          <p:nvSpPr>
            <p:cNvPr id="5" name="Freeform 5"/>
            <p:cNvSpPr/>
            <p:nvPr/>
          </p:nvSpPr>
          <p:spPr>
            <a:xfrm>
              <a:off x="0" y="0"/>
              <a:ext cx="4195122" cy="253991"/>
            </a:xfrm>
            <a:custGeom>
              <a:avLst/>
              <a:gdLst/>
              <a:ahLst/>
              <a:cxnLst/>
              <a:rect l="l" t="t" r="r" b="b"/>
              <a:pathLst>
                <a:path w="4195122" h="253991">
                  <a:moveTo>
                    <a:pt x="0" y="0"/>
                  </a:moveTo>
                  <a:lnTo>
                    <a:pt x="4195122" y="0"/>
                  </a:lnTo>
                  <a:lnTo>
                    <a:pt x="4195122" y="253991"/>
                  </a:lnTo>
                  <a:lnTo>
                    <a:pt x="0" y="253991"/>
                  </a:lnTo>
                  <a:close/>
                </a:path>
              </a:pathLst>
            </a:custGeom>
            <a:gradFill rotWithShape="1">
              <a:gsLst>
                <a:gs pos="0">
                  <a:srgbClr val="862C41">
                    <a:alpha val="100000"/>
                  </a:srgbClr>
                </a:gs>
                <a:gs pos="100000">
                  <a:srgbClr val="721839">
                    <a:alpha val="0"/>
                  </a:srgbClr>
                </a:gs>
              </a:gsLst>
              <a:lin ang="0"/>
            </a:gradFill>
          </p:spPr>
          <p:txBody>
            <a:bodyPr/>
            <a:lstStyle/>
            <a:p>
              <a:endParaRPr lang="en-GB"/>
            </a:p>
          </p:txBody>
        </p:sp>
        <p:sp>
          <p:nvSpPr>
            <p:cNvPr id="6" name="TextBox 6"/>
            <p:cNvSpPr txBox="1"/>
            <p:nvPr/>
          </p:nvSpPr>
          <p:spPr>
            <a:xfrm>
              <a:off x="0" y="-38100"/>
              <a:ext cx="4195122" cy="292091"/>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14180681" y="-190787"/>
            <a:ext cx="4107319" cy="4114800"/>
          </a:xfrm>
          <a:custGeom>
            <a:avLst/>
            <a:gdLst/>
            <a:ahLst/>
            <a:cxnLst/>
            <a:rect l="l" t="t" r="r" b="b"/>
            <a:pathLst>
              <a:path w="4107319" h="4114800">
                <a:moveTo>
                  <a:pt x="0" y="0"/>
                </a:moveTo>
                <a:lnTo>
                  <a:pt x="4107319" y="0"/>
                </a:lnTo>
                <a:lnTo>
                  <a:pt x="410731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grpSp>
        <p:nvGrpSpPr>
          <p:cNvPr id="8" name="Group 8"/>
          <p:cNvGrpSpPr/>
          <p:nvPr/>
        </p:nvGrpSpPr>
        <p:grpSpPr>
          <a:xfrm>
            <a:off x="0" y="2398052"/>
            <a:ext cx="3891050" cy="964373"/>
            <a:chOff x="0" y="0"/>
            <a:chExt cx="1024803" cy="253991"/>
          </a:xfrm>
        </p:grpSpPr>
        <p:sp>
          <p:nvSpPr>
            <p:cNvPr id="9" name="Freeform 9"/>
            <p:cNvSpPr/>
            <p:nvPr/>
          </p:nvSpPr>
          <p:spPr>
            <a:xfrm>
              <a:off x="0" y="0"/>
              <a:ext cx="1024803" cy="253991"/>
            </a:xfrm>
            <a:custGeom>
              <a:avLst/>
              <a:gdLst/>
              <a:ahLst/>
              <a:cxnLst/>
              <a:rect l="l" t="t" r="r" b="b"/>
              <a:pathLst>
                <a:path w="1024803" h="253991">
                  <a:moveTo>
                    <a:pt x="0" y="0"/>
                  </a:moveTo>
                  <a:lnTo>
                    <a:pt x="1024803" y="0"/>
                  </a:lnTo>
                  <a:lnTo>
                    <a:pt x="1024803" y="253991"/>
                  </a:lnTo>
                  <a:lnTo>
                    <a:pt x="0" y="253991"/>
                  </a:lnTo>
                  <a:close/>
                </a:path>
              </a:pathLst>
            </a:custGeom>
            <a:gradFill rotWithShape="1">
              <a:gsLst>
                <a:gs pos="0">
                  <a:srgbClr val="862C41">
                    <a:alpha val="100000"/>
                  </a:srgbClr>
                </a:gs>
                <a:gs pos="100000">
                  <a:srgbClr val="721839">
                    <a:alpha val="0"/>
                  </a:srgbClr>
                </a:gs>
              </a:gsLst>
              <a:lin ang="0"/>
            </a:gradFill>
          </p:spPr>
          <p:txBody>
            <a:bodyPr/>
            <a:lstStyle/>
            <a:p>
              <a:endParaRPr lang="en-GB"/>
            </a:p>
          </p:txBody>
        </p:sp>
        <p:sp>
          <p:nvSpPr>
            <p:cNvPr id="10" name="TextBox 10"/>
            <p:cNvSpPr txBox="1"/>
            <p:nvPr/>
          </p:nvSpPr>
          <p:spPr>
            <a:xfrm>
              <a:off x="0" y="-38100"/>
              <a:ext cx="1024803" cy="292091"/>
            </a:xfrm>
            <a:prstGeom prst="rect">
              <a:avLst/>
            </a:prstGeom>
          </p:spPr>
          <p:txBody>
            <a:bodyPr lIns="50800" tIns="50800" rIns="50800" bIns="50800" rtlCol="0" anchor="ctr"/>
            <a:lstStyle/>
            <a:p>
              <a:pPr algn="ctr">
                <a:lnSpc>
                  <a:spcPts val="2659"/>
                </a:lnSpc>
                <a:spcBef>
                  <a:spcPct val="0"/>
                </a:spcBef>
              </a:pPr>
              <a:endParaRPr/>
            </a:p>
          </p:txBody>
        </p:sp>
      </p:grpSp>
      <p:pic>
        <p:nvPicPr>
          <p:cNvPr id="11" name="Picture 11"/>
          <p:cNvPicPr>
            <a:picLocks noChangeAspect="1"/>
          </p:cNvPicPr>
          <p:nvPr/>
        </p:nvPicPr>
        <p:blipFill>
          <a:blip r:embed="rId6"/>
          <a:stretch>
            <a:fillRect/>
          </a:stretch>
        </p:blipFill>
        <p:spPr>
          <a:xfrm>
            <a:off x="6772694" y="682690"/>
            <a:ext cx="12301213" cy="8620168"/>
          </a:xfrm>
          <a:prstGeom prst="rect">
            <a:avLst/>
          </a:prstGeom>
        </p:spPr>
      </p:pic>
      <p:sp>
        <p:nvSpPr>
          <p:cNvPr id="12" name="TextBox 12"/>
          <p:cNvSpPr txBox="1"/>
          <p:nvPr/>
        </p:nvSpPr>
        <p:spPr>
          <a:xfrm>
            <a:off x="17589442" y="9362760"/>
            <a:ext cx="459363" cy="340836"/>
          </a:xfrm>
          <a:prstGeom prst="rect">
            <a:avLst/>
          </a:prstGeom>
        </p:spPr>
        <p:txBody>
          <a:bodyPr lIns="0" tIns="0" rIns="0" bIns="0" rtlCol="0" anchor="t">
            <a:spAutoFit/>
          </a:bodyPr>
          <a:lstStyle/>
          <a:p>
            <a:pPr algn="ctr">
              <a:lnSpc>
                <a:spcPts val="2738"/>
              </a:lnSpc>
              <a:spcBef>
                <a:spcPct val="0"/>
              </a:spcBef>
            </a:pPr>
            <a:r>
              <a:rPr lang="en-US" sz="1956">
                <a:solidFill>
                  <a:srgbClr val="FFFFFF"/>
                </a:solidFill>
                <a:latin typeface="Montserrat"/>
                <a:ea typeface="Montserrat"/>
                <a:cs typeface="Montserrat"/>
                <a:sym typeface="Montserrat"/>
              </a:rPr>
              <a:t>02</a:t>
            </a:r>
          </a:p>
        </p:txBody>
      </p:sp>
      <p:sp>
        <p:nvSpPr>
          <p:cNvPr id="13" name="TextBox 13"/>
          <p:cNvSpPr txBox="1"/>
          <p:nvPr/>
        </p:nvSpPr>
        <p:spPr>
          <a:xfrm>
            <a:off x="864391" y="850541"/>
            <a:ext cx="5483647" cy="1543050"/>
          </a:xfrm>
          <a:prstGeom prst="rect">
            <a:avLst/>
          </a:prstGeom>
        </p:spPr>
        <p:txBody>
          <a:bodyPr lIns="0" tIns="0" rIns="0" bIns="0" rtlCol="0" anchor="t">
            <a:spAutoFit/>
          </a:bodyPr>
          <a:lstStyle/>
          <a:p>
            <a:pPr algn="l">
              <a:lnSpc>
                <a:spcPts val="12599"/>
              </a:lnSpc>
              <a:spcBef>
                <a:spcPct val="0"/>
              </a:spcBef>
            </a:pPr>
            <a:r>
              <a:rPr lang="en-US" sz="9000">
                <a:gradFill>
                  <a:gsLst>
                    <a:gs pos="0">
                      <a:srgbClr val="8C52FF">
                        <a:alpha val="100000"/>
                      </a:srgbClr>
                    </a:gs>
                    <a:gs pos="100000">
                      <a:srgbClr val="FF914D">
                        <a:alpha val="100000"/>
                      </a:srgbClr>
                    </a:gs>
                  </a:gsLst>
                  <a:lin ang="0"/>
                </a:gradFill>
                <a:latin typeface="Anton"/>
                <a:ea typeface="Anton"/>
                <a:cs typeface="Anton"/>
                <a:sym typeface="Anton"/>
              </a:rPr>
              <a:t>PROJECT</a:t>
            </a:r>
          </a:p>
        </p:txBody>
      </p:sp>
      <p:sp>
        <p:nvSpPr>
          <p:cNvPr id="14" name="TextBox 14"/>
          <p:cNvSpPr txBox="1"/>
          <p:nvPr/>
        </p:nvSpPr>
        <p:spPr>
          <a:xfrm>
            <a:off x="864391" y="2022989"/>
            <a:ext cx="6464540" cy="1543050"/>
          </a:xfrm>
          <a:prstGeom prst="rect">
            <a:avLst/>
          </a:prstGeom>
        </p:spPr>
        <p:txBody>
          <a:bodyPr lIns="0" tIns="0" rIns="0" bIns="0" rtlCol="0" anchor="t">
            <a:spAutoFit/>
          </a:bodyPr>
          <a:lstStyle/>
          <a:p>
            <a:pPr algn="l">
              <a:lnSpc>
                <a:spcPts val="12599"/>
              </a:lnSpc>
              <a:spcBef>
                <a:spcPct val="0"/>
              </a:spcBef>
            </a:pPr>
            <a:r>
              <a:rPr lang="en-US" sz="9000">
                <a:solidFill>
                  <a:srgbClr val="FFFFFF"/>
                </a:solidFill>
                <a:latin typeface="Anton"/>
                <a:ea typeface="Anton"/>
                <a:cs typeface="Anton"/>
                <a:sym typeface="Anton"/>
              </a:rPr>
              <a:t>INTRODUCTION</a:t>
            </a:r>
          </a:p>
        </p:txBody>
      </p:sp>
      <p:sp>
        <p:nvSpPr>
          <p:cNvPr id="15" name="TextBox 15"/>
          <p:cNvSpPr txBox="1"/>
          <p:nvPr/>
        </p:nvSpPr>
        <p:spPr>
          <a:xfrm>
            <a:off x="864391" y="3622792"/>
            <a:ext cx="6628849" cy="5635508"/>
          </a:xfrm>
          <a:prstGeom prst="rect">
            <a:avLst/>
          </a:prstGeom>
        </p:spPr>
        <p:txBody>
          <a:bodyPr lIns="0" tIns="0" rIns="0" bIns="0" rtlCol="0" anchor="t">
            <a:spAutoFit/>
          </a:bodyPr>
          <a:lstStyle/>
          <a:p>
            <a:pPr marL="0" lvl="0" indent="0" algn="just">
              <a:lnSpc>
                <a:spcPts val="2806"/>
              </a:lnSpc>
            </a:pPr>
            <a:r>
              <a:rPr lang="en-US" sz="2004">
                <a:solidFill>
                  <a:srgbClr val="FFFFFF"/>
                </a:solidFill>
                <a:latin typeface="Anonymous Pro"/>
                <a:ea typeface="Anonymous Pro"/>
                <a:cs typeface="Anonymous Pro"/>
                <a:sym typeface="Anonymous Pro"/>
              </a:rPr>
              <a:t>Our project aims to demonstrate the functionality of op-amp circuits in performing fundamental analog computations such as:</a:t>
            </a:r>
          </a:p>
          <a:p>
            <a:pPr marL="0" lvl="0" indent="0" algn="just">
              <a:lnSpc>
                <a:spcPts val="2806"/>
              </a:lnSpc>
            </a:pPr>
            <a:endParaRPr lang="en-US" sz="2004">
              <a:solidFill>
                <a:srgbClr val="FFFFFF"/>
              </a:solidFill>
              <a:latin typeface="Anonymous Pro"/>
              <a:ea typeface="Anonymous Pro"/>
              <a:cs typeface="Anonymous Pro"/>
              <a:sym typeface="Anonymous Pro"/>
            </a:endParaRPr>
          </a:p>
          <a:p>
            <a:pPr marL="432798" lvl="1" indent="-216399" algn="just">
              <a:lnSpc>
                <a:spcPts val="2806"/>
              </a:lnSpc>
              <a:buFont typeface="Arial"/>
              <a:buChar char="•"/>
            </a:pPr>
            <a:r>
              <a:rPr lang="en-US" sz="2004">
                <a:solidFill>
                  <a:srgbClr val="FFFFFF"/>
                </a:solidFill>
                <a:latin typeface="Anonymous Pro"/>
                <a:ea typeface="Anonymous Pro"/>
                <a:cs typeface="Anonymous Pro"/>
                <a:sym typeface="Anonymous Pro"/>
              </a:rPr>
              <a:t>addition</a:t>
            </a:r>
          </a:p>
          <a:p>
            <a:pPr marL="432798" lvl="1" indent="-216399" algn="just">
              <a:lnSpc>
                <a:spcPts val="2806"/>
              </a:lnSpc>
              <a:buFont typeface="Arial"/>
              <a:buChar char="•"/>
            </a:pPr>
            <a:r>
              <a:rPr lang="en-US" sz="2004">
                <a:solidFill>
                  <a:srgbClr val="FFFFFF"/>
                </a:solidFill>
                <a:latin typeface="Anonymous Pro"/>
                <a:ea typeface="Anonymous Pro"/>
                <a:cs typeface="Anonymous Pro"/>
                <a:sym typeface="Anonymous Pro"/>
              </a:rPr>
              <a:t>subtraction</a:t>
            </a:r>
          </a:p>
          <a:p>
            <a:pPr marL="432798" lvl="1" indent="-216399" algn="just">
              <a:lnSpc>
                <a:spcPts val="2806"/>
              </a:lnSpc>
              <a:buFont typeface="Arial"/>
              <a:buChar char="•"/>
            </a:pPr>
            <a:r>
              <a:rPr lang="en-US" sz="2004">
                <a:solidFill>
                  <a:srgbClr val="FFFFFF"/>
                </a:solidFill>
                <a:latin typeface="Anonymous Pro"/>
                <a:ea typeface="Anonymous Pro"/>
                <a:cs typeface="Anonymous Pro"/>
                <a:sym typeface="Anonymous Pro"/>
              </a:rPr>
              <a:t>multiplication</a:t>
            </a:r>
          </a:p>
          <a:p>
            <a:pPr marL="432798" lvl="1" indent="-216399" algn="just">
              <a:lnSpc>
                <a:spcPts val="2806"/>
              </a:lnSpc>
              <a:buFont typeface="Arial"/>
              <a:buChar char="•"/>
            </a:pPr>
            <a:r>
              <a:rPr lang="en-US" sz="2004">
                <a:solidFill>
                  <a:srgbClr val="FFFFFF"/>
                </a:solidFill>
                <a:latin typeface="Anonymous Pro"/>
                <a:ea typeface="Anonymous Pro"/>
                <a:cs typeface="Anonymous Pro"/>
                <a:sym typeface="Anonymous Pro"/>
              </a:rPr>
              <a:t>integration</a:t>
            </a:r>
          </a:p>
          <a:p>
            <a:pPr marL="432798" lvl="1" indent="-216399" algn="just">
              <a:lnSpc>
                <a:spcPts val="2806"/>
              </a:lnSpc>
              <a:buFont typeface="Arial"/>
              <a:buChar char="•"/>
            </a:pPr>
            <a:r>
              <a:rPr lang="en-US" sz="2004">
                <a:solidFill>
                  <a:srgbClr val="FFFFFF"/>
                </a:solidFill>
                <a:latin typeface="Anonymous Pro"/>
                <a:ea typeface="Anonymous Pro"/>
                <a:cs typeface="Anonymous Pro"/>
                <a:sym typeface="Anonymous Pro"/>
              </a:rPr>
              <a:t>differentiation</a:t>
            </a:r>
          </a:p>
          <a:p>
            <a:pPr algn="just">
              <a:lnSpc>
                <a:spcPts val="2806"/>
              </a:lnSpc>
            </a:pPr>
            <a:endParaRPr lang="en-US" sz="2004">
              <a:solidFill>
                <a:srgbClr val="FFFFFF"/>
              </a:solidFill>
              <a:latin typeface="Anonymous Pro"/>
              <a:ea typeface="Anonymous Pro"/>
              <a:cs typeface="Anonymous Pro"/>
              <a:sym typeface="Anonymous Pro"/>
            </a:endParaRPr>
          </a:p>
          <a:p>
            <a:pPr algn="just">
              <a:lnSpc>
                <a:spcPts val="2806"/>
              </a:lnSpc>
            </a:pPr>
            <a:r>
              <a:rPr lang="en-US" sz="2004">
                <a:solidFill>
                  <a:srgbClr val="FFFFFF"/>
                </a:solidFill>
                <a:latin typeface="Anonymous Pro"/>
                <a:ea typeface="Anonymous Pro"/>
                <a:cs typeface="Anonymous Pro"/>
                <a:sym typeface="Anonymous Pro"/>
              </a:rPr>
              <a:t>within the 1 Hz to 10 kHz frequency range. It consists of a dual-channel input interface for each operation with control mechanisms for easily adjustable gain and is powered by a stable and clean power supply system, which acts as a separate module.</a:t>
            </a:r>
          </a:p>
        </p:txBody>
      </p:sp>
      <p:sp>
        <p:nvSpPr>
          <p:cNvPr id="16" name="Freeform 16"/>
          <p:cNvSpPr/>
          <p:nvPr/>
        </p:nvSpPr>
        <p:spPr>
          <a:xfrm>
            <a:off x="16828069" y="685926"/>
            <a:ext cx="629458" cy="685548"/>
          </a:xfrm>
          <a:custGeom>
            <a:avLst/>
            <a:gdLst/>
            <a:ahLst/>
            <a:cxnLst/>
            <a:rect l="l" t="t" r="r" b="b"/>
            <a:pathLst>
              <a:path w="629458" h="685548">
                <a:moveTo>
                  <a:pt x="0" y="0"/>
                </a:moveTo>
                <a:lnTo>
                  <a:pt x="629458" y="0"/>
                </a:lnTo>
                <a:lnTo>
                  <a:pt x="629458" y="685548"/>
                </a:lnTo>
                <a:lnTo>
                  <a:pt x="0" y="685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GB"/>
          </a:p>
        </p:txBody>
      </p:sp>
      <p:sp>
        <p:nvSpPr>
          <p:cNvPr id="3" name="Freeform 3"/>
          <p:cNvSpPr/>
          <p:nvPr/>
        </p:nvSpPr>
        <p:spPr>
          <a:xfrm>
            <a:off x="6522084" y="0"/>
            <a:ext cx="13575177" cy="10418956"/>
          </a:xfrm>
          <a:custGeom>
            <a:avLst/>
            <a:gdLst/>
            <a:ahLst/>
            <a:cxnLst/>
            <a:rect l="l" t="t" r="r" b="b"/>
            <a:pathLst>
              <a:path w="13575177" h="10418956">
                <a:moveTo>
                  <a:pt x="0" y="0"/>
                </a:moveTo>
                <a:lnTo>
                  <a:pt x="13575177" y="0"/>
                </a:lnTo>
                <a:lnTo>
                  <a:pt x="13575177" y="10418956"/>
                </a:lnTo>
                <a:lnTo>
                  <a:pt x="0" y="10418956"/>
                </a:lnTo>
                <a:lnTo>
                  <a:pt x="0" y="0"/>
                </a:lnTo>
                <a:close/>
              </a:path>
            </a:pathLst>
          </a:custGeom>
          <a:blipFill>
            <a:blip r:embed="rId3">
              <a:alphaModFix amt="6000"/>
            </a:blip>
            <a:stretch>
              <a:fillRect t="-59112" r="-34834" b="-75126"/>
            </a:stretch>
          </a:blipFill>
        </p:spPr>
        <p:txBody>
          <a:bodyPr/>
          <a:lstStyle/>
          <a:p>
            <a:endParaRPr lang="en-GB"/>
          </a:p>
        </p:txBody>
      </p:sp>
      <p:grpSp>
        <p:nvGrpSpPr>
          <p:cNvPr id="4" name="Group 4"/>
          <p:cNvGrpSpPr/>
          <p:nvPr/>
        </p:nvGrpSpPr>
        <p:grpSpPr>
          <a:xfrm>
            <a:off x="17346890" y="9074804"/>
            <a:ext cx="15928354" cy="964373"/>
            <a:chOff x="0" y="0"/>
            <a:chExt cx="4195122" cy="253991"/>
          </a:xfrm>
        </p:grpSpPr>
        <p:sp>
          <p:nvSpPr>
            <p:cNvPr id="5" name="Freeform 5"/>
            <p:cNvSpPr/>
            <p:nvPr/>
          </p:nvSpPr>
          <p:spPr>
            <a:xfrm>
              <a:off x="0" y="0"/>
              <a:ext cx="4195122" cy="253991"/>
            </a:xfrm>
            <a:custGeom>
              <a:avLst/>
              <a:gdLst/>
              <a:ahLst/>
              <a:cxnLst/>
              <a:rect l="l" t="t" r="r" b="b"/>
              <a:pathLst>
                <a:path w="4195122" h="253991">
                  <a:moveTo>
                    <a:pt x="0" y="0"/>
                  </a:moveTo>
                  <a:lnTo>
                    <a:pt x="4195122" y="0"/>
                  </a:lnTo>
                  <a:lnTo>
                    <a:pt x="4195122" y="253991"/>
                  </a:lnTo>
                  <a:lnTo>
                    <a:pt x="0" y="253991"/>
                  </a:lnTo>
                  <a:close/>
                </a:path>
              </a:pathLst>
            </a:custGeom>
            <a:gradFill rotWithShape="1">
              <a:gsLst>
                <a:gs pos="0">
                  <a:srgbClr val="862C41">
                    <a:alpha val="100000"/>
                  </a:srgbClr>
                </a:gs>
                <a:gs pos="100000">
                  <a:srgbClr val="721839">
                    <a:alpha val="0"/>
                  </a:srgbClr>
                </a:gs>
              </a:gsLst>
              <a:lin ang="0"/>
            </a:gradFill>
          </p:spPr>
          <p:txBody>
            <a:bodyPr/>
            <a:lstStyle/>
            <a:p>
              <a:endParaRPr lang="en-GB"/>
            </a:p>
          </p:txBody>
        </p:sp>
        <p:sp>
          <p:nvSpPr>
            <p:cNvPr id="6" name="TextBox 6"/>
            <p:cNvSpPr txBox="1"/>
            <p:nvPr/>
          </p:nvSpPr>
          <p:spPr>
            <a:xfrm>
              <a:off x="0" y="-38100"/>
              <a:ext cx="4195122" cy="292091"/>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17071954" y="380498"/>
            <a:ext cx="629458" cy="685548"/>
          </a:xfrm>
          <a:custGeom>
            <a:avLst/>
            <a:gdLst/>
            <a:ahLst/>
            <a:cxnLst/>
            <a:rect l="l" t="t" r="r" b="b"/>
            <a:pathLst>
              <a:path w="629458" h="685548">
                <a:moveTo>
                  <a:pt x="0" y="0"/>
                </a:moveTo>
                <a:lnTo>
                  <a:pt x="629458" y="0"/>
                </a:lnTo>
                <a:lnTo>
                  <a:pt x="629458" y="685548"/>
                </a:lnTo>
                <a:lnTo>
                  <a:pt x="0" y="6855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grpSp>
        <p:nvGrpSpPr>
          <p:cNvPr id="8" name="Group 8"/>
          <p:cNvGrpSpPr/>
          <p:nvPr/>
        </p:nvGrpSpPr>
        <p:grpSpPr>
          <a:xfrm>
            <a:off x="2258127" y="1190461"/>
            <a:ext cx="16029873" cy="964373"/>
            <a:chOff x="0" y="0"/>
            <a:chExt cx="4221860" cy="253991"/>
          </a:xfrm>
        </p:grpSpPr>
        <p:sp>
          <p:nvSpPr>
            <p:cNvPr id="9" name="Freeform 9"/>
            <p:cNvSpPr/>
            <p:nvPr/>
          </p:nvSpPr>
          <p:spPr>
            <a:xfrm>
              <a:off x="0" y="0"/>
              <a:ext cx="4221860" cy="253991"/>
            </a:xfrm>
            <a:custGeom>
              <a:avLst/>
              <a:gdLst/>
              <a:ahLst/>
              <a:cxnLst/>
              <a:rect l="l" t="t" r="r" b="b"/>
              <a:pathLst>
                <a:path w="4221860" h="253991">
                  <a:moveTo>
                    <a:pt x="0" y="0"/>
                  </a:moveTo>
                  <a:lnTo>
                    <a:pt x="4221860" y="0"/>
                  </a:lnTo>
                  <a:lnTo>
                    <a:pt x="4221860" y="253991"/>
                  </a:lnTo>
                  <a:lnTo>
                    <a:pt x="0" y="253991"/>
                  </a:lnTo>
                  <a:close/>
                </a:path>
              </a:pathLst>
            </a:custGeom>
            <a:gradFill rotWithShape="1">
              <a:gsLst>
                <a:gs pos="0">
                  <a:srgbClr val="721839">
                    <a:alpha val="0"/>
                  </a:srgbClr>
                </a:gs>
                <a:gs pos="100000">
                  <a:srgbClr val="862C41">
                    <a:alpha val="100000"/>
                  </a:srgbClr>
                </a:gs>
              </a:gsLst>
              <a:lin ang="0"/>
            </a:gradFill>
          </p:spPr>
          <p:txBody>
            <a:bodyPr/>
            <a:lstStyle/>
            <a:p>
              <a:endParaRPr lang="en-GB"/>
            </a:p>
          </p:txBody>
        </p:sp>
        <p:sp>
          <p:nvSpPr>
            <p:cNvPr id="10" name="TextBox 10"/>
            <p:cNvSpPr txBox="1"/>
            <p:nvPr/>
          </p:nvSpPr>
          <p:spPr>
            <a:xfrm>
              <a:off x="0" y="-38100"/>
              <a:ext cx="4221860" cy="292091"/>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7317930" y="3288013"/>
            <a:ext cx="3393586" cy="3192280"/>
            <a:chOff x="0" y="0"/>
            <a:chExt cx="893784" cy="840765"/>
          </a:xfrm>
        </p:grpSpPr>
        <p:sp>
          <p:nvSpPr>
            <p:cNvPr id="12" name="Freeform 12"/>
            <p:cNvSpPr/>
            <p:nvPr/>
          </p:nvSpPr>
          <p:spPr>
            <a:xfrm>
              <a:off x="0" y="0"/>
              <a:ext cx="893784" cy="840765"/>
            </a:xfrm>
            <a:custGeom>
              <a:avLst/>
              <a:gdLst/>
              <a:ahLst/>
              <a:cxnLst/>
              <a:rect l="l" t="t" r="r" b="b"/>
              <a:pathLst>
                <a:path w="893784" h="840765">
                  <a:moveTo>
                    <a:pt x="141443" y="0"/>
                  </a:moveTo>
                  <a:lnTo>
                    <a:pt x="752341" y="0"/>
                  </a:lnTo>
                  <a:cubicBezTo>
                    <a:pt x="789854" y="0"/>
                    <a:pt x="825831" y="14902"/>
                    <a:pt x="852356" y="41428"/>
                  </a:cubicBezTo>
                  <a:cubicBezTo>
                    <a:pt x="878882" y="67953"/>
                    <a:pt x="893784" y="103930"/>
                    <a:pt x="893784" y="141443"/>
                  </a:cubicBezTo>
                  <a:lnTo>
                    <a:pt x="893784" y="699322"/>
                  </a:lnTo>
                  <a:cubicBezTo>
                    <a:pt x="893784" y="777439"/>
                    <a:pt x="830458" y="840765"/>
                    <a:pt x="752341" y="840765"/>
                  </a:cubicBezTo>
                  <a:lnTo>
                    <a:pt x="141443" y="840765"/>
                  </a:lnTo>
                  <a:cubicBezTo>
                    <a:pt x="63326" y="840765"/>
                    <a:pt x="0" y="777439"/>
                    <a:pt x="0" y="699322"/>
                  </a:cubicBezTo>
                  <a:lnTo>
                    <a:pt x="0" y="141443"/>
                  </a:lnTo>
                  <a:cubicBezTo>
                    <a:pt x="0" y="63326"/>
                    <a:pt x="63326" y="0"/>
                    <a:pt x="141443" y="0"/>
                  </a:cubicBezTo>
                  <a:close/>
                </a:path>
              </a:pathLst>
            </a:custGeom>
            <a:gradFill rotWithShape="1">
              <a:gsLst>
                <a:gs pos="0">
                  <a:srgbClr val="862C41">
                    <a:alpha val="100000"/>
                  </a:srgbClr>
                </a:gs>
                <a:gs pos="100000">
                  <a:srgbClr val="721839">
                    <a:alpha val="0"/>
                  </a:srgbClr>
                </a:gs>
              </a:gsLst>
              <a:lin ang="0"/>
            </a:gradFill>
            <a:ln w="19050" cap="rnd">
              <a:gradFill>
                <a:gsLst>
                  <a:gs pos="0">
                    <a:srgbClr val="D2889A">
                      <a:alpha val="100000"/>
                    </a:srgbClr>
                  </a:gs>
                  <a:gs pos="100000">
                    <a:srgbClr val="FFFBFD">
                      <a:alpha val="69500"/>
                    </a:srgbClr>
                  </a:gs>
                </a:gsLst>
                <a:lin ang="0"/>
              </a:gradFill>
              <a:prstDash val="solid"/>
              <a:round/>
            </a:ln>
          </p:spPr>
          <p:txBody>
            <a:bodyPr/>
            <a:lstStyle/>
            <a:p>
              <a:endParaRPr lang="en-GB"/>
            </a:p>
          </p:txBody>
        </p:sp>
        <p:sp>
          <p:nvSpPr>
            <p:cNvPr id="13" name="TextBox 13"/>
            <p:cNvSpPr txBox="1"/>
            <p:nvPr/>
          </p:nvSpPr>
          <p:spPr>
            <a:xfrm>
              <a:off x="0" y="-38100"/>
              <a:ext cx="893784" cy="878865"/>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8650522" y="4519952"/>
            <a:ext cx="728402" cy="728402"/>
          </a:xfrm>
          <a:custGeom>
            <a:avLst/>
            <a:gdLst/>
            <a:ahLst/>
            <a:cxnLst/>
            <a:rect l="l" t="t" r="r" b="b"/>
            <a:pathLst>
              <a:path w="728402" h="728402">
                <a:moveTo>
                  <a:pt x="0" y="0"/>
                </a:moveTo>
                <a:lnTo>
                  <a:pt x="728402" y="0"/>
                </a:lnTo>
                <a:lnTo>
                  <a:pt x="728402" y="728402"/>
                </a:lnTo>
                <a:lnTo>
                  <a:pt x="0" y="7284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grpSp>
        <p:nvGrpSpPr>
          <p:cNvPr id="15" name="Group 15"/>
          <p:cNvGrpSpPr/>
          <p:nvPr/>
        </p:nvGrpSpPr>
        <p:grpSpPr>
          <a:xfrm>
            <a:off x="6842844" y="2978534"/>
            <a:ext cx="1141011" cy="1141011"/>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a:stretch>
            </a:blipFill>
            <a:ln w="28575" cap="sq">
              <a:solidFill>
                <a:srgbClr val="FFFFFF"/>
              </a:solidFill>
              <a:prstDash val="solid"/>
              <a:miter/>
            </a:ln>
          </p:spPr>
          <p:txBody>
            <a:bodyPr/>
            <a:lstStyle/>
            <a:p>
              <a:endParaRPr lang="en-GB"/>
            </a:p>
          </p:txBody>
        </p:sp>
      </p:grpSp>
      <p:sp>
        <p:nvSpPr>
          <p:cNvPr id="17" name="Freeform 17"/>
          <p:cNvSpPr/>
          <p:nvPr/>
        </p:nvSpPr>
        <p:spPr>
          <a:xfrm>
            <a:off x="5495968" y="2494440"/>
            <a:ext cx="435858" cy="647896"/>
          </a:xfrm>
          <a:custGeom>
            <a:avLst/>
            <a:gdLst/>
            <a:ahLst/>
            <a:cxnLst/>
            <a:rect l="l" t="t" r="r" b="b"/>
            <a:pathLst>
              <a:path w="435858" h="647896">
                <a:moveTo>
                  <a:pt x="0" y="0"/>
                </a:moveTo>
                <a:lnTo>
                  <a:pt x="435857" y="0"/>
                </a:lnTo>
                <a:lnTo>
                  <a:pt x="435857" y="647897"/>
                </a:lnTo>
                <a:lnTo>
                  <a:pt x="0" y="64789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GB"/>
          </a:p>
        </p:txBody>
      </p:sp>
      <p:sp>
        <p:nvSpPr>
          <p:cNvPr id="18" name="Freeform 18"/>
          <p:cNvSpPr/>
          <p:nvPr/>
        </p:nvSpPr>
        <p:spPr>
          <a:xfrm>
            <a:off x="11632720" y="2442863"/>
            <a:ext cx="435858" cy="647896"/>
          </a:xfrm>
          <a:custGeom>
            <a:avLst/>
            <a:gdLst/>
            <a:ahLst/>
            <a:cxnLst/>
            <a:rect l="l" t="t" r="r" b="b"/>
            <a:pathLst>
              <a:path w="435858" h="647896">
                <a:moveTo>
                  <a:pt x="0" y="0"/>
                </a:moveTo>
                <a:lnTo>
                  <a:pt x="435858" y="0"/>
                </a:lnTo>
                <a:lnTo>
                  <a:pt x="435858" y="647896"/>
                </a:lnTo>
                <a:lnTo>
                  <a:pt x="0" y="64789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GB"/>
          </a:p>
        </p:txBody>
      </p:sp>
      <p:sp>
        <p:nvSpPr>
          <p:cNvPr id="19" name="Freeform 19"/>
          <p:cNvSpPr/>
          <p:nvPr/>
        </p:nvSpPr>
        <p:spPr>
          <a:xfrm>
            <a:off x="5534742" y="6156345"/>
            <a:ext cx="435858" cy="647896"/>
          </a:xfrm>
          <a:custGeom>
            <a:avLst/>
            <a:gdLst/>
            <a:ahLst/>
            <a:cxnLst/>
            <a:rect l="l" t="t" r="r" b="b"/>
            <a:pathLst>
              <a:path w="435858" h="647896">
                <a:moveTo>
                  <a:pt x="0" y="0"/>
                </a:moveTo>
                <a:lnTo>
                  <a:pt x="435858" y="0"/>
                </a:lnTo>
                <a:lnTo>
                  <a:pt x="435858" y="647896"/>
                </a:lnTo>
                <a:lnTo>
                  <a:pt x="0" y="64789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GB"/>
          </a:p>
        </p:txBody>
      </p:sp>
      <p:sp>
        <p:nvSpPr>
          <p:cNvPr id="20" name="Freeform 20"/>
          <p:cNvSpPr/>
          <p:nvPr/>
        </p:nvSpPr>
        <p:spPr>
          <a:xfrm>
            <a:off x="682563" y="1334611"/>
            <a:ext cx="2867646" cy="745588"/>
          </a:xfrm>
          <a:custGeom>
            <a:avLst/>
            <a:gdLst/>
            <a:ahLst/>
            <a:cxnLst/>
            <a:rect l="l" t="t" r="r" b="b"/>
            <a:pathLst>
              <a:path w="2867646" h="745588">
                <a:moveTo>
                  <a:pt x="0" y="0"/>
                </a:moveTo>
                <a:lnTo>
                  <a:pt x="2867646" y="0"/>
                </a:lnTo>
                <a:lnTo>
                  <a:pt x="2867646" y="745588"/>
                </a:lnTo>
                <a:lnTo>
                  <a:pt x="0" y="745588"/>
                </a:lnTo>
                <a:lnTo>
                  <a:pt x="0" y="0"/>
                </a:lnTo>
                <a:close/>
              </a:path>
            </a:pathLst>
          </a:custGeom>
          <a:blipFill>
            <a:blip r:embed="rId11">
              <a:alphaModFix amt="7999"/>
              <a:extLst>
                <a:ext uri="{96DAC541-7B7A-43D3-8B79-37D633B846F1}">
                  <asvg:svgBlip xmlns:asvg="http://schemas.microsoft.com/office/drawing/2016/SVG/main" r:embed="rId12"/>
                </a:ext>
              </a:extLst>
            </a:blip>
            <a:stretch>
              <a:fillRect/>
            </a:stretch>
          </a:blipFill>
        </p:spPr>
        <p:txBody>
          <a:bodyPr/>
          <a:lstStyle/>
          <a:p>
            <a:endParaRPr lang="en-GB"/>
          </a:p>
        </p:txBody>
      </p:sp>
      <p:sp>
        <p:nvSpPr>
          <p:cNvPr id="21" name="Freeform 21"/>
          <p:cNvSpPr/>
          <p:nvPr/>
        </p:nvSpPr>
        <p:spPr>
          <a:xfrm>
            <a:off x="11441729" y="5700884"/>
            <a:ext cx="435858" cy="647896"/>
          </a:xfrm>
          <a:custGeom>
            <a:avLst/>
            <a:gdLst/>
            <a:ahLst/>
            <a:cxnLst/>
            <a:rect l="l" t="t" r="r" b="b"/>
            <a:pathLst>
              <a:path w="435858" h="647896">
                <a:moveTo>
                  <a:pt x="0" y="0"/>
                </a:moveTo>
                <a:lnTo>
                  <a:pt x="435858" y="0"/>
                </a:lnTo>
                <a:lnTo>
                  <a:pt x="435858" y="647897"/>
                </a:lnTo>
                <a:lnTo>
                  <a:pt x="0" y="64789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GB"/>
          </a:p>
        </p:txBody>
      </p:sp>
      <p:grpSp>
        <p:nvGrpSpPr>
          <p:cNvPr id="22" name="Group 22"/>
          <p:cNvGrpSpPr/>
          <p:nvPr/>
        </p:nvGrpSpPr>
        <p:grpSpPr>
          <a:xfrm>
            <a:off x="6842844" y="5639041"/>
            <a:ext cx="1141011" cy="1141011"/>
            <a:chOff x="0" y="0"/>
            <a:chExt cx="812800" cy="812800"/>
          </a:xfrm>
        </p:grpSpPr>
        <p:sp>
          <p:nvSpPr>
            <p:cNvPr id="23" name="Freeform 23"/>
            <p:cNvSpPr/>
            <p:nvPr/>
          </p:nvSpPr>
          <p:spPr>
            <a:xfrm rot="-6288000">
              <a:off x="-100" y="-100"/>
              <a:ext cx="813000" cy="813000"/>
            </a:xfrm>
            <a:custGeom>
              <a:avLst/>
              <a:gdLst/>
              <a:ahLst/>
              <a:cxnLst/>
              <a:rect l="l" t="t" r="r" b="b"/>
              <a:pathLst>
                <a:path w="813000" h="813000">
                  <a:moveTo>
                    <a:pt x="799417" y="510313"/>
                  </a:moveTo>
                  <a:cubicBezTo>
                    <a:pt x="856751" y="293311"/>
                    <a:pt x="727315" y="70917"/>
                    <a:pt x="510313" y="13583"/>
                  </a:cubicBezTo>
                  <a:cubicBezTo>
                    <a:pt x="293311" y="-43751"/>
                    <a:pt x="70917" y="85685"/>
                    <a:pt x="13583" y="302687"/>
                  </a:cubicBezTo>
                  <a:cubicBezTo>
                    <a:pt x="-43751" y="519689"/>
                    <a:pt x="85685" y="742083"/>
                    <a:pt x="302687" y="799417"/>
                  </a:cubicBezTo>
                  <a:cubicBezTo>
                    <a:pt x="519689" y="856751"/>
                    <a:pt x="742083" y="727315"/>
                    <a:pt x="799417" y="510313"/>
                  </a:cubicBezTo>
                  <a:close/>
                </a:path>
              </a:pathLst>
            </a:custGeom>
            <a:blipFill>
              <a:blip r:embed="rId13"/>
              <a:stretch>
                <a:fillRect l="-1" t="-1" r="-1" b="-1"/>
              </a:stretch>
            </a:blipFill>
            <a:ln w="28575" cap="sq">
              <a:solidFill>
                <a:srgbClr val="FFFFFF"/>
              </a:solidFill>
              <a:prstDash val="solid"/>
              <a:miter/>
            </a:ln>
          </p:spPr>
          <p:txBody>
            <a:bodyPr/>
            <a:lstStyle/>
            <a:p>
              <a:endParaRPr lang="en-GB"/>
            </a:p>
          </p:txBody>
        </p:sp>
      </p:grpSp>
      <p:grpSp>
        <p:nvGrpSpPr>
          <p:cNvPr id="24" name="Group 24"/>
          <p:cNvGrpSpPr/>
          <p:nvPr/>
        </p:nvGrpSpPr>
        <p:grpSpPr>
          <a:xfrm>
            <a:off x="10075330" y="2978534"/>
            <a:ext cx="1141011" cy="1141011"/>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4"/>
              <a:stretch>
                <a:fillRect l="-13" t="-13"/>
              </a:stretch>
            </a:blipFill>
            <a:ln w="28575" cap="sq">
              <a:solidFill>
                <a:srgbClr val="FFFFFF"/>
              </a:solidFill>
              <a:prstDash val="solid"/>
              <a:miter/>
            </a:ln>
          </p:spPr>
          <p:txBody>
            <a:bodyPr/>
            <a:lstStyle/>
            <a:p>
              <a:endParaRPr lang="en-GB"/>
            </a:p>
          </p:txBody>
        </p:sp>
      </p:grpSp>
      <p:grpSp>
        <p:nvGrpSpPr>
          <p:cNvPr id="26" name="Group 26"/>
          <p:cNvGrpSpPr/>
          <p:nvPr/>
        </p:nvGrpSpPr>
        <p:grpSpPr>
          <a:xfrm>
            <a:off x="10075330" y="5663230"/>
            <a:ext cx="1141011" cy="1141011"/>
            <a:chOff x="0" y="0"/>
            <a:chExt cx="812800" cy="812800"/>
          </a:xfrm>
        </p:grpSpPr>
        <p:sp>
          <p:nvSpPr>
            <p:cNvPr id="27" name="Freeform 27"/>
            <p:cNvSpPr/>
            <p:nvPr/>
          </p:nvSpPr>
          <p:spPr>
            <a:xfrm rot="-10530000">
              <a:off x="-21" y="-21"/>
              <a:ext cx="812841" cy="812841"/>
            </a:xfrm>
            <a:custGeom>
              <a:avLst/>
              <a:gdLst/>
              <a:ahLst/>
              <a:cxnLst/>
              <a:rect l="l" t="t" r="r" b="b"/>
              <a:pathLst>
                <a:path w="812841" h="812841">
                  <a:moveTo>
                    <a:pt x="438307" y="811568"/>
                  </a:moveTo>
                  <a:cubicBezTo>
                    <a:pt x="662063" y="793958"/>
                    <a:pt x="829178" y="598292"/>
                    <a:pt x="811568" y="374535"/>
                  </a:cubicBezTo>
                  <a:cubicBezTo>
                    <a:pt x="793958" y="150779"/>
                    <a:pt x="598292" y="-16336"/>
                    <a:pt x="374535" y="1274"/>
                  </a:cubicBezTo>
                  <a:cubicBezTo>
                    <a:pt x="150779" y="18884"/>
                    <a:pt x="-16336" y="214550"/>
                    <a:pt x="1274" y="438307"/>
                  </a:cubicBezTo>
                  <a:cubicBezTo>
                    <a:pt x="18884" y="662063"/>
                    <a:pt x="214550" y="829178"/>
                    <a:pt x="438307" y="811568"/>
                  </a:cubicBezTo>
                  <a:close/>
                </a:path>
              </a:pathLst>
            </a:custGeom>
            <a:blipFill>
              <a:blip r:embed="rId15"/>
              <a:stretch>
                <a:fillRect l="-11" t="-11" r="-11" b="-11"/>
              </a:stretch>
            </a:blipFill>
            <a:ln w="28575" cap="sq">
              <a:solidFill>
                <a:srgbClr val="FFFFFF"/>
              </a:solidFill>
              <a:prstDash val="solid"/>
              <a:miter/>
            </a:ln>
          </p:spPr>
          <p:txBody>
            <a:bodyPr/>
            <a:lstStyle/>
            <a:p>
              <a:endParaRPr lang="en-GB"/>
            </a:p>
          </p:txBody>
        </p:sp>
      </p:grpSp>
      <p:sp>
        <p:nvSpPr>
          <p:cNvPr id="28" name="TextBox 28"/>
          <p:cNvSpPr txBox="1"/>
          <p:nvPr/>
        </p:nvSpPr>
        <p:spPr>
          <a:xfrm>
            <a:off x="5204956" y="6886370"/>
            <a:ext cx="2177639" cy="340836"/>
          </a:xfrm>
          <a:prstGeom prst="rect">
            <a:avLst/>
          </a:prstGeom>
        </p:spPr>
        <p:txBody>
          <a:bodyPr lIns="0" tIns="0" rIns="0" bIns="0" rtlCol="0" anchor="t">
            <a:spAutoFit/>
          </a:bodyPr>
          <a:lstStyle/>
          <a:p>
            <a:pPr algn="l">
              <a:lnSpc>
                <a:spcPts val="2738"/>
              </a:lnSpc>
              <a:spcBef>
                <a:spcPct val="0"/>
              </a:spcBef>
            </a:pPr>
            <a:r>
              <a:rPr lang="en-US" sz="1956" b="1">
                <a:solidFill>
                  <a:srgbClr val="FFFFFF"/>
                </a:solidFill>
                <a:latin typeface="Montserrat Bold"/>
                <a:ea typeface="Montserrat Bold"/>
                <a:cs typeface="Montserrat Bold"/>
                <a:sym typeface="Montserrat Bold"/>
              </a:rPr>
              <a:t>IN4148</a:t>
            </a:r>
          </a:p>
        </p:txBody>
      </p:sp>
      <p:sp>
        <p:nvSpPr>
          <p:cNvPr id="29" name="TextBox 29"/>
          <p:cNvSpPr txBox="1"/>
          <p:nvPr/>
        </p:nvSpPr>
        <p:spPr>
          <a:xfrm>
            <a:off x="17589442" y="9362760"/>
            <a:ext cx="459363" cy="340836"/>
          </a:xfrm>
          <a:prstGeom prst="rect">
            <a:avLst/>
          </a:prstGeom>
        </p:spPr>
        <p:txBody>
          <a:bodyPr lIns="0" tIns="0" rIns="0" bIns="0" rtlCol="0" anchor="t">
            <a:spAutoFit/>
          </a:bodyPr>
          <a:lstStyle/>
          <a:p>
            <a:pPr algn="ctr">
              <a:lnSpc>
                <a:spcPts val="2738"/>
              </a:lnSpc>
              <a:spcBef>
                <a:spcPct val="0"/>
              </a:spcBef>
            </a:pPr>
            <a:r>
              <a:rPr lang="en-US" sz="1956">
                <a:solidFill>
                  <a:srgbClr val="FFFFFF"/>
                </a:solidFill>
                <a:latin typeface="Montserrat"/>
                <a:ea typeface="Montserrat"/>
                <a:cs typeface="Montserrat"/>
                <a:sym typeface="Montserrat"/>
              </a:rPr>
              <a:t>03</a:t>
            </a:r>
          </a:p>
        </p:txBody>
      </p:sp>
      <p:sp>
        <p:nvSpPr>
          <p:cNvPr id="30" name="TextBox 30"/>
          <p:cNvSpPr txBox="1"/>
          <p:nvPr/>
        </p:nvSpPr>
        <p:spPr>
          <a:xfrm>
            <a:off x="3821785" y="904121"/>
            <a:ext cx="5617304" cy="1444643"/>
          </a:xfrm>
          <a:prstGeom prst="rect">
            <a:avLst/>
          </a:prstGeom>
        </p:spPr>
        <p:txBody>
          <a:bodyPr lIns="0" tIns="0" rIns="0" bIns="0" rtlCol="0" anchor="t">
            <a:spAutoFit/>
          </a:bodyPr>
          <a:lstStyle/>
          <a:p>
            <a:pPr algn="l">
              <a:lnSpc>
                <a:spcPts val="11783"/>
              </a:lnSpc>
              <a:spcBef>
                <a:spcPct val="0"/>
              </a:spcBef>
            </a:pPr>
            <a:r>
              <a:rPr lang="en-US" sz="8416">
                <a:gradFill>
                  <a:gsLst>
                    <a:gs pos="0">
                      <a:srgbClr val="8C52FF">
                        <a:alpha val="100000"/>
                      </a:srgbClr>
                    </a:gs>
                    <a:gs pos="100000">
                      <a:srgbClr val="FF914D">
                        <a:alpha val="100000"/>
                      </a:srgbClr>
                    </a:gs>
                  </a:gsLst>
                  <a:lin ang="0"/>
                </a:gradFill>
                <a:latin typeface="Anton"/>
                <a:ea typeface="Anton"/>
                <a:cs typeface="Anton"/>
                <a:sym typeface="Anton"/>
              </a:rPr>
              <a:t>COMPONENTS</a:t>
            </a:r>
          </a:p>
        </p:txBody>
      </p:sp>
      <p:sp>
        <p:nvSpPr>
          <p:cNvPr id="31" name="TextBox 31"/>
          <p:cNvSpPr txBox="1"/>
          <p:nvPr/>
        </p:nvSpPr>
        <p:spPr>
          <a:xfrm>
            <a:off x="9439089" y="805714"/>
            <a:ext cx="4608184" cy="1543050"/>
          </a:xfrm>
          <a:prstGeom prst="rect">
            <a:avLst/>
          </a:prstGeom>
        </p:spPr>
        <p:txBody>
          <a:bodyPr lIns="0" tIns="0" rIns="0" bIns="0" rtlCol="0" anchor="t">
            <a:spAutoFit/>
          </a:bodyPr>
          <a:lstStyle/>
          <a:p>
            <a:pPr algn="l">
              <a:lnSpc>
                <a:spcPts val="12599"/>
              </a:lnSpc>
              <a:spcBef>
                <a:spcPct val="0"/>
              </a:spcBef>
            </a:pPr>
            <a:r>
              <a:rPr lang="en-US" sz="9000">
                <a:solidFill>
                  <a:srgbClr val="FFFFFF"/>
                </a:solidFill>
                <a:latin typeface="Anton"/>
                <a:ea typeface="Anton"/>
                <a:cs typeface="Anton"/>
                <a:sym typeface="Anton"/>
              </a:rPr>
              <a:t>&amp; WHY?</a:t>
            </a:r>
          </a:p>
        </p:txBody>
      </p:sp>
      <p:sp>
        <p:nvSpPr>
          <p:cNvPr id="32" name="TextBox 32"/>
          <p:cNvSpPr txBox="1"/>
          <p:nvPr/>
        </p:nvSpPr>
        <p:spPr>
          <a:xfrm>
            <a:off x="3550209" y="3558469"/>
            <a:ext cx="2786703" cy="265270"/>
          </a:xfrm>
          <a:prstGeom prst="rect">
            <a:avLst/>
          </a:prstGeom>
        </p:spPr>
        <p:txBody>
          <a:bodyPr lIns="0" tIns="0" rIns="0" bIns="0" rtlCol="0" anchor="t">
            <a:spAutoFit/>
          </a:bodyPr>
          <a:lstStyle/>
          <a:p>
            <a:pPr algn="l">
              <a:lnSpc>
                <a:spcPts val="2178"/>
              </a:lnSpc>
              <a:spcBef>
                <a:spcPct val="0"/>
              </a:spcBef>
            </a:pPr>
            <a:r>
              <a:rPr lang="en-US" sz="1556">
                <a:solidFill>
                  <a:srgbClr val="FFFFFF"/>
                </a:solidFill>
                <a:latin typeface="Montserrat"/>
                <a:ea typeface="Montserrat"/>
                <a:cs typeface="Montserrat"/>
                <a:sym typeface="Montserrat"/>
              </a:rPr>
              <a:t>General Purpose OP-Amp</a:t>
            </a:r>
          </a:p>
        </p:txBody>
      </p:sp>
      <p:sp>
        <p:nvSpPr>
          <p:cNvPr id="33" name="TextBox 33"/>
          <p:cNvSpPr txBox="1"/>
          <p:nvPr/>
        </p:nvSpPr>
        <p:spPr>
          <a:xfrm>
            <a:off x="5340268" y="3214144"/>
            <a:ext cx="2177639" cy="340836"/>
          </a:xfrm>
          <a:prstGeom prst="rect">
            <a:avLst/>
          </a:prstGeom>
        </p:spPr>
        <p:txBody>
          <a:bodyPr lIns="0" tIns="0" rIns="0" bIns="0" rtlCol="0" anchor="t">
            <a:spAutoFit/>
          </a:bodyPr>
          <a:lstStyle/>
          <a:p>
            <a:pPr algn="l">
              <a:lnSpc>
                <a:spcPts val="2738"/>
              </a:lnSpc>
              <a:spcBef>
                <a:spcPct val="0"/>
              </a:spcBef>
            </a:pPr>
            <a:r>
              <a:rPr lang="en-US" sz="1956" b="1">
                <a:solidFill>
                  <a:srgbClr val="FFFFFF"/>
                </a:solidFill>
                <a:latin typeface="Montserrat Bold"/>
                <a:ea typeface="Montserrat Bold"/>
                <a:cs typeface="Montserrat Bold"/>
                <a:sym typeface="Montserrat Bold"/>
              </a:rPr>
              <a:t>UA741</a:t>
            </a:r>
          </a:p>
        </p:txBody>
      </p:sp>
      <p:sp>
        <p:nvSpPr>
          <p:cNvPr id="34" name="TextBox 34"/>
          <p:cNvSpPr txBox="1"/>
          <p:nvPr/>
        </p:nvSpPr>
        <p:spPr>
          <a:xfrm>
            <a:off x="1626772" y="3948779"/>
            <a:ext cx="6280800" cy="1655318"/>
          </a:xfrm>
          <a:prstGeom prst="rect">
            <a:avLst/>
          </a:prstGeom>
        </p:spPr>
        <p:txBody>
          <a:bodyPr lIns="0" tIns="0" rIns="0" bIns="0" rtlCol="0" anchor="t">
            <a:spAutoFit/>
          </a:bodyPr>
          <a:lstStyle/>
          <a:p>
            <a:pPr marL="341123" lvl="1" indent="-170561" algn="l">
              <a:lnSpc>
                <a:spcPts val="2212"/>
              </a:lnSpc>
              <a:buFont typeface="Arial"/>
              <a:buChar char="•"/>
            </a:pPr>
            <a:r>
              <a:rPr lang="en-US" sz="1580" i="1">
                <a:solidFill>
                  <a:srgbClr val="EBA4B5"/>
                </a:solidFill>
                <a:latin typeface="Montserrat Italics"/>
                <a:ea typeface="Montserrat Italics"/>
                <a:cs typeface="Montserrat Italics"/>
                <a:sym typeface="Montserrat Italics"/>
              </a:rPr>
              <a:t> Widely available and affordable. • Ideal for basic operations like addition, subtraction </a:t>
            </a:r>
          </a:p>
          <a:p>
            <a:pPr marL="341123" lvl="1" indent="-170561" algn="l">
              <a:lnSpc>
                <a:spcPts val="2212"/>
              </a:lnSpc>
              <a:buFont typeface="Arial"/>
              <a:buChar char="•"/>
            </a:pPr>
            <a:r>
              <a:rPr lang="en-US" sz="1580" i="1">
                <a:solidFill>
                  <a:srgbClr val="EBA4B5"/>
                </a:solidFill>
                <a:latin typeface="Montserrat Italics"/>
                <a:ea typeface="Montserrat Italics"/>
                <a:cs typeface="Montserrat Italics"/>
                <a:sym typeface="Montserrat Italics"/>
              </a:rPr>
              <a:t>Bandwidth (∼ 1 MHz) is sufficient for 1 kHz to 10 kHz signals. </a:t>
            </a:r>
          </a:p>
          <a:p>
            <a:pPr marL="341123" lvl="1" indent="-170561" algn="l">
              <a:lnSpc>
                <a:spcPts val="2212"/>
              </a:lnSpc>
              <a:buFont typeface="Arial"/>
              <a:buChar char="•"/>
            </a:pPr>
            <a:r>
              <a:rPr lang="en-US" sz="1580" i="1">
                <a:solidFill>
                  <a:srgbClr val="EBA4B5"/>
                </a:solidFill>
                <a:latin typeface="Montserrat Italics"/>
                <a:ea typeface="Montserrat Italics"/>
                <a:cs typeface="Montserrat Italics"/>
                <a:sym typeface="Montserrat Italics"/>
              </a:rPr>
              <a:t>Stable and easy to implement without complex compensation.</a:t>
            </a:r>
          </a:p>
        </p:txBody>
      </p:sp>
      <p:sp>
        <p:nvSpPr>
          <p:cNvPr id="35" name="TextBox 35"/>
          <p:cNvSpPr txBox="1"/>
          <p:nvPr/>
        </p:nvSpPr>
        <p:spPr>
          <a:xfrm>
            <a:off x="11441729" y="6463405"/>
            <a:ext cx="2177639" cy="340836"/>
          </a:xfrm>
          <a:prstGeom prst="rect">
            <a:avLst/>
          </a:prstGeom>
        </p:spPr>
        <p:txBody>
          <a:bodyPr lIns="0" tIns="0" rIns="0" bIns="0" rtlCol="0" anchor="t">
            <a:spAutoFit/>
          </a:bodyPr>
          <a:lstStyle/>
          <a:p>
            <a:pPr algn="l">
              <a:lnSpc>
                <a:spcPts val="2738"/>
              </a:lnSpc>
              <a:spcBef>
                <a:spcPct val="0"/>
              </a:spcBef>
            </a:pPr>
            <a:r>
              <a:rPr lang="en-US" sz="1956" b="1">
                <a:solidFill>
                  <a:srgbClr val="FFFFFF"/>
                </a:solidFill>
                <a:latin typeface="Montserrat Bold"/>
                <a:ea typeface="Montserrat Bold"/>
                <a:cs typeface="Montserrat Bold"/>
                <a:sym typeface="Montserrat Bold"/>
              </a:rPr>
              <a:t>IN4007</a:t>
            </a:r>
          </a:p>
        </p:txBody>
      </p:sp>
      <p:sp>
        <p:nvSpPr>
          <p:cNvPr id="36" name="TextBox 36"/>
          <p:cNvSpPr txBox="1"/>
          <p:nvPr/>
        </p:nvSpPr>
        <p:spPr>
          <a:xfrm>
            <a:off x="5340268" y="7201265"/>
            <a:ext cx="1624688" cy="265270"/>
          </a:xfrm>
          <a:prstGeom prst="rect">
            <a:avLst/>
          </a:prstGeom>
        </p:spPr>
        <p:txBody>
          <a:bodyPr lIns="0" tIns="0" rIns="0" bIns="0" rtlCol="0" anchor="t">
            <a:spAutoFit/>
          </a:bodyPr>
          <a:lstStyle/>
          <a:p>
            <a:pPr algn="l">
              <a:lnSpc>
                <a:spcPts val="2178"/>
              </a:lnSpc>
              <a:spcBef>
                <a:spcPct val="0"/>
              </a:spcBef>
            </a:pPr>
            <a:r>
              <a:rPr lang="en-US" sz="1556">
                <a:solidFill>
                  <a:srgbClr val="FFFFFF"/>
                </a:solidFill>
                <a:latin typeface="Montserrat"/>
                <a:ea typeface="Montserrat"/>
                <a:cs typeface="Montserrat"/>
                <a:sym typeface="Montserrat"/>
              </a:rPr>
              <a:t> Diode</a:t>
            </a:r>
          </a:p>
        </p:txBody>
      </p:sp>
      <p:sp>
        <p:nvSpPr>
          <p:cNvPr id="37" name="TextBox 37"/>
          <p:cNvSpPr txBox="1"/>
          <p:nvPr/>
        </p:nvSpPr>
        <p:spPr>
          <a:xfrm>
            <a:off x="11298634" y="7140572"/>
            <a:ext cx="5664280" cy="1599566"/>
          </a:xfrm>
          <a:prstGeom prst="rect">
            <a:avLst/>
          </a:prstGeom>
        </p:spPr>
        <p:txBody>
          <a:bodyPr lIns="0" tIns="0" rIns="0" bIns="0" rtlCol="0" anchor="t">
            <a:spAutoFit/>
          </a:bodyPr>
          <a:lstStyle/>
          <a:p>
            <a:pPr marL="329236" lvl="1" indent="-164618" algn="l">
              <a:lnSpc>
                <a:spcPts val="2134"/>
              </a:lnSpc>
              <a:buFont typeface="Arial"/>
              <a:buChar char="•"/>
            </a:pPr>
            <a:r>
              <a:rPr lang="en-US" sz="1524" i="1">
                <a:solidFill>
                  <a:srgbClr val="FFFFFF"/>
                </a:solidFill>
                <a:latin typeface="Montserrat Italics"/>
                <a:ea typeface="Montserrat Italics"/>
                <a:cs typeface="Montserrat Italics"/>
                <a:sym typeface="Montserrat Italics"/>
              </a:rPr>
              <a:t>cheap and widely available</a:t>
            </a:r>
          </a:p>
          <a:p>
            <a:pPr marL="329236" lvl="1" indent="-164618" algn="l">
              <a:lnSpc>
                <a:spcPts val="2134"/>
              </a:lnSpc>
              <a:buFont typeface="Arial"/>
              <a:buChar char="•"/>
            </a:pPr>
            <a:r>
              <a:rPr lang="en-US" sz="1524" i="1">
                <a:solidFill>
                  <a:srgbClr val="FFFFFF"/>
                </a:solidFill>
                <a:latin typeface="Montserrat Italics"/>
                <a:ea typeface="Montserrat Italics"/>
                <a:cs typeface="Montserrat Italics"/>
                <a:sym typeface="Montserrat Italics"/>
              </a:rPr>
              <a:t>Withstands up to 1000 V (Peak Reverse Voltage), making it ideal for AC to DC rectifier applications</a:t>
            </a:r>
          </a:p>
          <a:p>
            <a:pPr marL="329236" lvl="1" indent="-164618" algn="l">
              <a:lnSpc>
                <a:spcPts val="2134"/>
              </a:lnSpc>
              <a:buFont typeface="Arial"/>
              <a:buChar char="•"/>
            </a:pPr>
            <a:r>
              <a:rPr lang="en-US" sz="1524" i="1">
                <a:solidFill>
                  <a:srgbClr val="FFFFFF"/>
                </a:solidFill>
                <a:latin typeface="Montserrat Italics"/>
                <a:ea typeface="Montserrat Italics"/>
                <a:cs typeface="Montserrat Italics"/>
                <a:sym typeface="Montserrat Italics"/>
              </a:rPr>
              <a:t>Can handle 1 A continuous current</a:t>
            </a:r>
          </a:p>
          <a:p>
            <a:pPr algn="l">
              <a:lnSpc>
                <a:spcPts val="2134"/>
              </a:lnSpc>
            </a:pPr>
            <a:endParaRPr lang="en-US" sz="1524" i="1">
              <a:solidFill>
                <a:srgbClr val="FFFFFF"/>
              </a:solidFill>
              <a:latin typeface="Montserrat Italics"/>
              <a:ea typeface="Montserrat Italics"/>
              <a:cs typeface="Montserrat Italics"/>
              <a:sym typeface="Montserrat Italics"/>
            </a:endParaRPr>
          </a:p>
          <a:p>
            <a:pPr algn="l">
              <a:lnSpc>
                <a:spcPts val="2134"/>
              </a:lnSpc>
            </a:pPr>
            <a:endParaRPr lang="en-US" sz="1524" i="1">
              <a:solidFill>
                <a:srgbClr val="FFFFFF"/>
              </a:solidFill>
              <a:latin typeface="Montserrat Italics"/>
              <a:ea typeface="Montserrat Italics"/>
              <a:cs typeface="Montserrat Italics"/>
              <a:sym typeface="Montserrat Italics"/>
            </a:endParaRPr>
          </a:p>
        </p:txBody>
      </p:sp>
      <p:sp>
        <p:nvSpPr>
          <p:cNvPr id="38" name="TextBox 38"/>
          <p:cNvSpPr txBox="1"/>
          <p:nvPr/>
        </p:nvSpPr>
        <p:spPr>
          <a:xfrm>
            <a:off x="3376036" y="7455257"/>
            <a:ext cx="5921751" cy="2207814"/>
          </a:xfrm>
          <a:prstGeom prst="rect">
            <a:avLst/>
          </a:prstGeom>
        </p:spPr>
        <p:txBody>
          <a:bodyPr lIns="0" tIns="0" rIns="0" bIns="0" rtlCol="0" anchor="t">
            <a:spAutoFit/>
          </a:bodyPr>
          <a:lstStyle/>
          <a:p>
            <a:pPr marL="340734" lvl="1" indent="-170367" algn="l">
              <a:lnSpc>
                <a:spcPts val="2209"/>
              </a:lnSpc>
              <a:buFont typeface="Arial"/>
              <a:buChar char="•"/>
            </a:pPr>
            <a:r>
              <a:rPr lang="en-US" sz="1578" i="1">
                <a:solidFill>
                  <a:srgbClr val="EBA4B5"/>
                </a:solidFill>
                <a:latin typeface="Montserrat Italics"/>
                <a:ea typeface="Montserrat Italics"/>
                <a:cs typeface="Montserrat Italics"/>
                <a:sym typeface="Montserrat Italics"/>
              </a:rPr>
              <a:t>Widely available and affordable</a:t>
            </a:r>
          </a:p>
          <a:p>
            <a:pPr marL="340734" lvl="1" indent="-170367" algn="l">
              <a:lnSpc>
                <a:spcPts val="2209"/>
              </a:lnSpc>
              <a:buFont typeface="Arial"/>
              <a:buChar char="•"/>
            </a:pPr>
            <a:r>
              <a:rPr lang="en-US" sz="1578" i="1">
                <a:solidFill>
                  <a:srgbClr val="EBA4B5"/>
                </a:solidFill>
                <a:latin typeface="Montserrat Italics"/>
                <a:ea typeface="Montserrat Italics"/>
                <a:cs typeface="Montserrat Italics"/>
                <a:sym typeface="Montserrat Italics"/>
              </a:rPr>
              <a:t>IN4148 works linearly at low currents; 1N4007 doesn’t.</a:t>
            </a:r>
          </a:p>
          <a:p>
            <a:pPr marL="340734" lvl="1" indent="-170367" algn="l">
              <a:lnSpc>
                <a:spcPts val="2209"/>
              </a:lnSpc>
              <a:buFont typeface="Arial"/>
              <a:buChar char="•"/>
            </a:pPr>
            <a:r>
              <a:rPr lang="en-US" sz="1578" i="1">
                <a:solidFill>
                  <a:srgbClr val="EBA4B5"/>
                </a:solidFill>
                <a:latin typeface="Montserrat Italics"/>
                <a:ea typeface="Montserrat Italics"/>
                <a:cs typeface="Montserrat Italics"/>
                <a:sym typeface="Montserrat Italics"/>
              </a:rPr>
              <a:t>Faster response: 1N4148 has low junction capacitance and fast switching.</a:t>
            </a:r>
          </a:p>
          <a:p>
            <a:pPr marL="340734" lvl="1" indent="-170367" algn="l">
              <a:lnSpc>
                <a:spcPts val="2209"/>
              </a:lnSpc>
              <a:buFont typeface="Arial"/>
              <a:buChar char="•"/>
            </a:pPr>
            <a:r>
              <a:rPr lang="en-US" sz="1578" i="1">
                <a:solidFill>
                  <a:srgbClr val="EBA4B5"/>
                </a:solidFill>
                <a:latin typeface="Montserrat Italics"/>
                <a:ea typeface="Montserrat Italics"/>
                <a:cs typeface="Montserrat Italics"/>
                <a:sym typeface="Montserrat Italics"/>
              </a:rPr>
              <a:t>1N4148 has lower leakage and better temperature stability for small signals.</a:t>
            </a:r>
          </a:p>
          <a:p>
            <a:pPr algn="l">
              <a:lnSpc>
                <a:spcPts val="2209"/>
              </a:lnSpc>
            </a:pPr>
            <a:endParaRPr lang="en-US" sz="1578" i="1">
              <a:solidFill>
                <a:srgbClr val="EBA4B5"/>
              </a:solidFill>
              <a:latin typeface="Montserrat Italics"/>
              <a:ea typeface="Montserrat Italics"/>
              <a:cs typeface="Montserrat Italics"/>
              <a:sym typeface="Montserrat Italics"/>
            </a:endParaRPr>
          </a:p>
          <a:p>
            <a:pPr algn="l">
              <a:lnSpc>
                <a:spcPts val="2209"/>
              </a:lnSpc>
            </a:pPr>
            <a:endParaRPr lang="en-US" sz="1578" i="1">
              <a:solidFill>
                <a:srgbClr val="EBA4B5"/>
              </a:solidFill>
              <a:latin typeface="Montserrat Italics"/>
              <a:ea typeface="Montserrat Italics"/>
              <a:cs typeface="Montserrat Italics"/>
              <a:sym typeface="Montserrat Italics"/>
            </a:endParaRPr>
          </a:p>
        </p:txBody>
      </p:sp>
      <p:sp>
        <p:nvSpPr>
          <p:cNvPr id="39" name="TextBox 39"/>
          <p:cNvSpPr txBox="1"/>
          <p:nvPr/>
        </p:nvSpPr>
        <p:spPr>
          <a:xfrm>
            <a:off x="11441729" y="3127491"/>
            <a:ext cx="3579245" cy="340836"/>
          </a:xfrm>
          <a:prstGeom prst="rect">
            <a:avLst/>
          </a:prstGeom>
        </p:spPr>
        <p:txBody>
          <a:bodyPr lIns="0" tIns="0" rIns="0" bIns="0" rtlCol="0" anchor="t">
            <a:spAutoFit/>
          </a:bodyPr>
          <a:lstStyle/>
          <a:p>
            <a:pPr algn="l">
              <a:lnSpc>
                <a:spcPts val="2738"/>
              </a:lnSpc>
              <a:spcBef>
                <a:spcPct val="0"/>
              </a:spcBef>
            </a:pPr>
            <a:r>
              <a:rPr lang="en-US" sz="1956" b="1">
                <a:solidFill>
                  <a:srgbClr val="FFFFFF"/>
                </a:solidFill>
                <a:latin typeface="Montserrat Bold"/>
                <a:ea typeface="Montserrat Bold"/>
                <a:cs typeface="Montserrat Bold"/>
                <a:sym typeface="Montserrat Bold"/>
              </a:rPr>
              <a:t>LM7812/LM7912(Option02)</a:t>
            </a:r>
          </a:p>
        </p:txBody>
      </p:sp>
      <p:sp>
        <p:nvSpPr>
          <p:cNvPr id="40" name="TextBox 40"/>
          <p:cNvSpPr txBox="1"/>
          <p:nvPr/>
        </p:nvSpPr>
        <p:spPr>
          <a:xfrm>
            <a:off x="11441729" y="3451677"/>
            <a:ext cx="3579245" cy="265270"/>
          </a:xfrm>
          <a:prstGeom prst="rect">
            <a:avLst/>
          </a:prstGeom>
        </p:spPr>
        <p:txBody>
          <a:bodyPr lIns="0" tIns="0" rIns="0" bIns="0" rtlCol="0" anchor="t">
            <a:spAutoFit/>
          </a:bodyPr>
          <a:lstStyle/>
          <a:p>
            <a:pPr algn="l">
              <a:lnSpc>
                <a:spcPts val="2178"/>
              </a:lnSpc>
              <a:spcBef>
                <a:spcPct val="0"/>
              </a:spcBef>
            </a:pPr>
            <a:r>
              <a:rPr lang="en-US" sz="1556">
                <a:solidFill>
                  <a:srgbClr val="FFFFFF"/>
                </a:solidFill>
                <a:latin typeface="Montserrat"/>
                <a:ea typeface="Montserrat"/>
                <a:cs typeface="Montserrat"/>
                <a:sym typeface="Montserrat"/>
              </a:rPr>
              <a:t>Fixed 12v voltage regulator</a:t>
            </a:r>
          </a:p>
        </p:txBody>
      </p:sp>
      <p:sp>
        <p:nvSpPr>
          <p:cNvPr id="41" name="TextBox 41"/>
          <p:cNvSpPr txBox="1"/>
          <p:nvPr/>
        </p:nvSpPr>
        <p:spPr>
          <a:xfrm>
            <a:off x="11216341" y="3949468"/>
            <a:ext cx="6253079" cy="1102868"/>
          </a:xfrm>
          <a:prstGeom prst="rect">
            <a:avLst/>
          </a:prstGeom>
        </p:spPr>
        <p:txBody>
          <a:bodyPr lIns="0" tIns="0" rIns="0" bIns="0" rtlCol="0" anchor="t">
            <a:spAutoFit/>
          </a:bodyPr>
          <a:lstStyle/>
          <a:p>
            <a:pPr marL="341123" lvl="1" indent="-170561" algn="l">
              <a:lnSpc>
                <a:spcPts val="2212"/>
              </a:lnSpc>
              <a:buFont typeface="Arial"/>
              <a:buChar char="•"/>
            </a:pPr>
            <a:r>
              <a:rPr lang="en-US" sz="1580" i="1">
                <a:solidFill>
                  <a:srgbClr val="FFFFFF"/>
                </a:solidFill>
                <a:latin typeface="Montserrat Italics"/>
                <a:ea typeface="Montserrat Italics"/>
                <a:cs typeface="Montserrat Italics"/>
                <a:sym typeface="Montserrat Italics"/>
              </a:rPr>
              <a:t>cheap and widely available</a:t>
            </a:r>
          </a:p>
          <a:p>
            <a:pPr marL="341123" lvl="1" indent="-170561" algn="l">
              <a:lnSpc>
                <a:spcPts val="2212"/>
              </a:lnSpc>
              <a:buFont typeface="Arial"/>
              <a:buChar char="•"/>
            </a:pPr>
            <a:r>
              <a:rPr lang="en-US" sz="1580" i="1">
                <a:solidFill>
                  <a:srgbClr val="FFFFFF"/>
                </a:solidFill>
                <a:latin typeface="Montserrat Italics"/>
                <a:ea typeface="Montserrat Italics"/>
                <a:cs typeface="Montserrat Italics"/>
                <a:sym typeface="Montserrat Italics"/>
              </a:rPr>
              <a:t>regulator circuit is simple,not complicated like Adjustable regulator</a:t>
            </a:r>
          </a:p>
          <a:p>
            <a:pPr algn="l">
              <a:lnSpc>
                <a:spcPts val="2212"/>
              </a:lnSpc>
            </a:pPr>
            <a:endParaRPr lang="en-US" sz="1580" i="1">
              <a:solidFill>
                <a:srgbClr val="FFFFFF"/>
              </a:solidFill>
              <a:latin typeface="Montserrat Italics"/>
              <a:ea typeface="Montserrat Italics"/>
              <a:cs typeface="Montserrat Italics"/>
              <a:sym typeface="Montserrat Italics"/>
            </a:endParaRPr>
          </a:p>
        </p:txBody>
      </p:sp>
      <p:sp>
        <p:nvSpPr>
          <p:cNvPr id="42" name="TextBox 42"/>
          <p:cNvSpPr txBox="1"/>
          <p:nvPr/>
        </p:nvSpPr>
        <p:spPr>
          <a:xfrm>
            <a:off x="11441729" y="6751476"/>
            <a:ext cx="1624688" cy="265270"/>
          </a:xfrm>
          <a:prstGeom prst="rect">
            <a:avLst/>
          </a:prstGeom>
        </p:spPr>
        <p:txBody>
          <a:bodyPr lIns="0" tIns="0" rIns="0" bIns="0" rtlCol="0" anchor="t">
            <a:spAutoFit/>
          </a:bodyPr>
          <a:lstStyle/>
          <a:p>
            <a:pPr algn="l">
              <a:lnSpc>
                <a:spcPts val="2178"/>
              </a:lnSpc>
              <a:spcBef>
                <a:spcPct val="0"/>
              </a:spcBef>
            </a:pPr>
            <a:r>
              <a:rPr lang="en-US" sz="1556">
                <a:solidFill>
                  <a:srgbClr val="FFFFFF"/>
                </a:solidFill>
                <a:latin typeface="Montserrat"/>
                <a:ea typeface="Montserrat"/>
                <a:cs typeface="Montserrat"/>
                <a:sym typeface="Montserrat"/>
              </a:rPr>
              <a:t> Diode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GB"/>
          </a:p>
        </p:txBody>
      </p:sp>
      <p:sp>
        <p:nvSpPr>
          <p:cNvPr id="3" name="Freeform 3"/>
          <p:cNvSpPr/>
          <p:nvPr/>
        </p:nvSpPr>
        <p:spPr>
          <a:xfrm>
            <a:off x="6522084" y="0"/>
            <a:ext cx="13575177" cy="10418956"/>
          </a:xfrm>
          <a:custGeom>
            <a:avLst/>
            <a:gdLst/>
            <a:ahLst/>
            <a:cxnLst/>
            <a:rect l="l" t="t" r="r" b="b"/>
            <a:pathLst>
              <a:path w="13575177" h="10418956">
                <a:moveTo>
                  <a:pt x="0" y="0"/>
                </a:moveTo>
                <a:lnTo>
                  <a:pt x="13575177" y="0"/>
                </a:lnTo>
                <a:lnTo>
                  <a:pt x="13575177" y="10418956"/>
                </a:lnTo>
                <a:lnTo>
                  <a:pt x="0" y="10418956"/>
                </a:lnTo>
                <a:lnTo>
                  <a:pt x="0" y="0"/>
                </a:lnTo>
                <a:close/>
              </a:path>
            </a:pathLst>
          </a:custGeom>
          <a:blipFill>
            <a:blip r:embed="rId3">
              <a:alphaModFix amt="6000"/>
            </a:blip>
            <a:stretch>
              <a:fillRect t="-59112" r="-34834" b="-75126"/>
            </a:stretch>
          </a:blipFill>
        </p:spPr>
        <p:txBody>
          <a:bodyPr/>
          <a:lstStyle/>
          <a:p>
            <a:endParaRPr lang="en-GB"/>
          </a:p>
        </p:txBody>
      </p:sp>
      <p:grpSp>
        <p:nvGrpSpPr>
          <p:cNvPr id="4" name="Group 4"/>
          <p:cNvGrpSpPr/>
          <p:nvPr/>
        </p:nvGrpSpPr>
        <p:grpSpPr>
          <a:xfrm>
            <a:off x="17346890" y="9074804"/>
            <a:ext cx="15928354" cy="964373"/>
            <a:chOff x="0" y="0"/>
            <a:chExt cx="4195122" cy="253991"/>
          </a:xfrm>
        </p:grpSpPr>
        <p:sp>
          <p:nvSpPr>
            <p:cNvPr id="5" name="Freeform 5"/>
            <p:cNvSpPr/>
            <p:nvPr/>
          </p:nvSpPr>
          <p:spPr>
            <a:xfrm>
              <a:off x="0" y="0"/>
              <a:ext cx="4195122" cy="253991"/>
            </a:xfrm>
            <a:custGeom>
              <a:avLst/>
              <a:gdLst/>
              <a:ahLst/>
              <a:cxnLst/>
              <a:rect l="l" t="t" r="r" b="b"/>
              <a:pathLst>
                <a:path w="4195122" h="253991">
                  <a:moveTo>
                    <a:pt x="0" y="0"/>
                  </a:moveTo>
                  <a:lnTo>
                    <a:pt x="4195122" y="0"/>
                  </a:lnTo>
                  <a:lnTo>
                    <a:pt x="4195122" y="253991"/>
                  </a:lnTo>
                  <a:lnTo>
                    <a:pt x="0" y="253991"/>
                  </a:lnTo>
                  <a:close/>
                </a:path>
              </a:pathLst>
            </a:custGeom>
            <a:gradFill rotWithShape="1">
              <a:gsLst>
                <a:gs pos="0">
                  <a:srgbClr val="862C41">
                    <a:alpha val="100000"/>
                  </a:srgbClr>
                </a:gs>
                <a:gs pos="100000">
                  <a:srgbClr val="721839">
                    <a:alpha val="0"/>
                  </a:srgbClr>
                </a:gs>
              </a:gsLst>
              <a:lin ang="0"/>
            </a:gradFill>
          </p:spPr>
          <p:txBody>
            <a:bodyPr/>
            <a:lstStyle/>
            <a:p>
              <a:endParaRPr lang="en-GB"/>
            </a:p>
          </p:txBody>
        </p:sp>
        <p:sp>
          <p:nvSpPr>
            <p:cNvPr id="6" name="TextBox 6"/>
            <p:cNvSpPr txBox="1"/>
            <p:nvPr/>
          </p:nvSpPr>
          <p:spPr>
            <a:xfrm>
              <a:off x="0" y="-38100"/>
              <a:ext cx="4195122" cy="292091"/>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16828069" y="685926"/>
            <a:ext cx="629458" cy="685548"/>
          </a:xfrm>
          <a:custGeom>
            <a:avLst/>
            <a:gdLst/>
            <a:ahLst/>
            <a:cxnLst/>
            <a:rect l="l" t="t" r="r" b="b"/>
            <a:pathLst>
              <a:path w="629458" h="685548">
                <a:moveTo>
                  <a:pt x="0" y="0"/>
                </a:moveTo>
                <a:lnTo>
                  <a:pt x="629458" y="0"/>
                </a:lnTo>
                <a:lnTo>
                  <a:pt x="629458" y="685548"/>
                </a:lnTo>
                <a:lnTo>
                  <a:pt x="0" y="6855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grpSp>
        <p:nvGrpSpPr>
          <p:cNvPr id="8" name="Group 8"/>
          <p:cNvGrpSpPr/>
          <p:nvPr/>
        </p:nvGrpSpPr>
        <p:grpSpPr>
          <a:xfrm>
            <a:off x="8739614" y="3361476"/>
            <a:ext cx="10633541" cy="1371600"/>
            <a:chOff x="0" y="0"/>
            <a:chExt cx="2800603" cy="361244"/>
          </a:xfrm>
        </p:grpSpPr>
        <p:sp>
          <p:nvSpPr>
            <p:cNvPr id="9" name="Freeform 9"/>
            <p:cNvSpPr/>
            <p:nvPr/>
          </p:nvSpPr>
          <p:spPr>
            <a:xfrm>
              <a:off x="0" y="0"/>
              <a:ext cx="2800603" cy="361244"/>
            </a:xfrm>
            <a:custGeom>
              <a:avLst/>
              <a:gdLst/>
              <a:ahLst/>
              <a:cxnLst/>
              <a:rect l="l" t="t" r="r" b="b"/>
              <a:pathLst>
                <a:path w="2800603" h="361244">
                  <a:moveTo>
                    <a:pt x="0" y="0"/>
                  </a:moveTo>
                  <a:lnTo>
                    <a:pt x="2800603" y="0"/>
                  </a:lnTo>
                  <a:lnTo>
                    <a:pt x="2800603" y="361244"/>
                  </a:lnTo>
                  <a:lnTo>
                    <a:pt x="0" y="361244"/>
                  </a:lnTo>
                  <a:close/>
                </a:path>
              </a:pathLst>
            </a:custGeom>
            <a:gradFill rotWithShape="1">
              <a:gsLst>
                <a:gs pos="0">
                  <a:srgbClr val="721839">
                    <a:alpha val="0"/>
                  </a:srgbClr>
                </a:gs>
                <a:gs pos="100000">
                  <a:srgbClr val="862C41">
                    <a:alpha val="100000"/>
                  </a:srgbClr>
                </a:gs>
              </a:gsLst>
              <a:lin ang="0"/>
            </a:gradFill>
          </p:spPr>
          <p:txBody>
            <a:bodyPr/>
            <a:lstStyle/>
            <a:p>
              <a:endParaRPr lang="en-GB"/>
            </a:p>
          </p:txBody>
        </p:sp>
        <p:sp>
          <p:nvSpPr>
            <p:cNvPr id="10" name="TextBox 10"/>
            <p:cNvSpPr txBox="1"/>
            <p:nvPr/>
          </p:nvSpPr>
          <p:spPr>
            <a:xfrm>
              <a:off x="0" y="-38100"/>
              <a:ext cx="2800603" cy="399344"/>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3444" y="1174505"/>
            <a:ext cx="8125860" cy="5321289"/>
            <a:chOff x="0" y="0"/>
            <a:chExt cx="2140144" cy="1401492"/>
          </a:xfrm>
        </p:grpSpPr>
        <p:sp>
          <p:nvSpPr>
            <p:cNvPr id="12" name="Freeform 12"/>
            <p:cNvSpPr/>
            <p:nvPr/>
          </p:nvSpPr>
          <p:spPr>
            <a:xfrm>
              <a:off x="0" y="0"/>
              <a:ext cx="2140144" cy="1401492"/>
            </a:xfrm>
            <a:custGeom>
              <a:avLst/>
              <a:gdLst/>
              <a:ahLst/>
              <a:cxnLst/>
              <a:rect l="l" t="t" r="r" b="b"/>
              <a:pathLst>
                <a:path w="2140144" h="1401492">
                  <a:moveTo>
                    <a:pt x="0" y="0"/>
                  </a:moveTo>
                  <a:lnTo>
                    <a:pt x="2140144" y="0"/>
                  </a:lnTo>
                  <a:lnTo>
                    <a:pt x="2140144" y="1401492"/>
                  </a:lnTo>
                  <a:lnTo>
                    <a:pt x="0" y="1401492"/>
                  </a:lnTo>
                  <a:close/>
                </a:path>
              </a:pathLst>
            </a:custGeom>
            <a:gradFill rotWithShape="1">
              <a:gsLst>
                <a:gs pos="0">
                  <a:srgbClr val="862C41">
                    <a:alpha val="100000"/>
                  </a:srgbClr>
                </a:gs>
                <a:gs pos="100000">
                  <a:srgbClr val="721839">
                    <a:alpha val="0"/>
                  </a:srgbClr>
                </a:gs>
              </a:gsLst>
              <a:lin ang="0"/>
            </a:gradFill>
          </p:spPr>
          <p:txBody>
            <a:bodyPr/>
            <a:lstStyle/>
            <a:p>
              <a:endParaRPr lang="en-GB"/>
            </a:p>
          </p:txBody>
        </p:sp>
        <p:sp>
          <p:nvSpPr>
            <p:cNvPr id="13" name="TextBox 13"/>
            <p:cNvSpPr txBox="1"/>
            <p:nvPr/>
          </p:nvSpPr>
          <p:spPr>
            <a:xfrm>
              <a:off x="0" y="-38100"/>
              <a:ext cx="2140144" cy="1439592"/>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7797795" y="4074071"/>
            <a:ext cx="9244474" cy="5705079"/>
            <a:chOff x="0" y="0"/>
            <a:chExt cx="1110021" cy="685031"/>
          </a:xfrm>
        </p:grpSpPr>
        <p:sp>
          <p:nvSpPr>
            <p:cNvPr id="15" name="Freeform 15"/>
            <p:cNvSpPr/>
            <p:nvPr/>
          </p:nvSpPr>
          <p:spPr>
            <a:xfrm>
              <a:off x="0" y="0"/>
              <a:ext cx="1110021" cy="685031"/>
            </a:xfrm>
            <a:custGeom>
              <a:avLst/>
              <a:gdLst/>
              <a:ahLst/>
              <a:cxnLst/>
              <a:rect l="l" t="t" r="r" b="b"/>
              <a:pathLst>
                <a:path w="1110021" h="685031">
                  <a:moveTo>
                    <a:pt x="10887" y="0"/>
                  </a:moveTo>
                  <a:lnTo>
                    <a:pt x="1099133" y="0"/>
                  </a:lnTo>
                  <a:cubicBezTo>
                    <a:pt x="1102021" y="0"/>
                    <a:pt x="1104790" y="1147"/>
                    <a:pt x="1106832" y="3189"/>
                  </a:cubicBezTo>
                  <a:cubicBezTo>
                    <a:pt x="1108873" y="5230"/>
                    <a:pt x="1110021" y="8000"/>
                    <a:pt x="1110021" y="10887"/>
                  </a:cubicBezTo>
                  <a:lnTo>
                    <a:pt x="1110021" y="674144"/>
                  </a:lnTo>
                  <a:cubicBezTo>
                    <a:pt x="1110021" y="677032"/>
                    <a:pt x="1108873" y="679801"/>
                    <a:pt x="1106832" y="681843"/>
                  </a:cubicBezTo>
                  <a:cubicBezTo>
                    <a:pt x="1104790" y="683884"/>
                    <a:pt x="1102021" y="685031"/>
                    <a:pt x="1099133" y="685031"/>
                  </a:cubicBezTo>
                  <a:lnTo>
                    <a:pt x="10887" y="685031"/>
                  </a:lnTo>
                  <a:cubicBezTo>
                    <a:pt x="8000" y="685031"/>
                    <a:pt x="5230" y="683884"/>
                    <a:pt x="3189" y="681843"/>
                  </a:cubicBezTo>
                  <a:cubicBezTo>
                    <a:pt x="1147" y="679801"/>
                    <a:pt x="0" y="677032"/>
                    <a:pt x="0" y="674144"/>
                  </a:cubicBezTo>
                  <a:lnTo>
                    <a:pt x="0" y="10887"/>
                  </a:lnTo>
                  <a:cubicBezTo>
                    <a:pt x="0" y="8000"/>
                    <a:pt x="1147" y="5230"/>
                    <a:pt x="3189" y="3189"/>
                  </a:cubicBezTo>
                  <a:cubicBezTo>
                    <a:pt x="5230" y="1147"/>
                    <a:pt x="8000" y="0"/>
                    <a:pt x="10887" y="0"/>
                  </a:cubicBezTo>
                  <a:close/>
                </a:path>
              </a:pathLst>
            </a:custGeom>
            <a:blipFill>
              <a:blip r:embed="rId6"/>
              <a:stretch>
                <a:fillRect l="-10042" r="-14946"/>
              </a:stretch>
            </a:blipFill>
          </p:spPr>
          <p:txBody>
            <a:bodyPr/>
            <a:lstStyle/>
            <a:p>
              <a:endParaRPr lang="en-GB"/>
            </a:p>
          </p:txBody>
        </p:sp>
      </p:grpSp>
      <p:grpSp>
        <p:nvGrpSpPr>
          <p:cNvPr id="16" name="Group 16"/>
          <p:cNvGrpSpPr/>
          <p:nvPr/>
        </p:nvGrpSpPr>
        <p:grpSpPr>
          <a:xfrm>
            <a:off x="464433" y="1051572"/>
            <a:ext cx="6769161" cy="4231859"/>
            <a:chOff x="0" y="0"/>
            <a:chExt cx="812800" cy="508136"/>
          </a:xfrm>
        </p:grpSpPr>
        <p:sp>
          <p:nvSpPr>
            <p:cNvPr id="17" name="Freeform 17"/>
            <p:cNvSpPr/>
            <p:nvPr/>
          </p:nvSpPr>
          <p:spPr>
            <a:xfrm>
              <a:off x="0" y="0"/>
              <a:ext cx="812800" cy="508136"/>
            </a:xfrm>
            <a:custGeom>
              <a:avLst/>
              <a:gdLst/>
              <a:ahLst/>
              <a:cxnLst/>
              <a:rect l="l" t="t" r="r" b="b"/>
              <a:pathLst>
                <a:path w="812800" h="508136">
                  <a:moveTo>
                    <a:pt x="14868" y="0"/>
                  </a:moveTo>
                  <a:lnTo>
                    <a:pt x="797932" y="0"/>
                  </a:lnTo>
                  <a:cubicBezTo>
                    <a:pt x="801875" y="0"/>
                    <a:pt x="805657" y="1566"/>
                    <a:pt x="808445" y="4355"/>
                  </a:cubicBezTo>
                  <a:cubicBezTo>
                    <a:pt x="811234" y="7143"/>
                    <a:pt x="812800" y="10925"/>
                    <a:pt x="812800" y="14868"/>
                  </a:cubicBezTo>
                  <a:lnTo>
                    <a:pt x="812800" y="493268"/>
                  </a:lnTo>
                  <a:cubicBezTo>
                    <a:pt x="812800" y="501479"/>
                    <a:pt x="806143" y="508136"/>
                    <a:pt x="797932" y="508136"/>
                  </a:cubicBezTo>
                  <a:lnTo>
                    <a:pt x="14868" y="508136"/>
                  </a:lnTo>
                  <a:cubicBezTo>
                    <a:pt x="10925" y="508136"/>
                    <a:pt x="7143" y="506570"/>
                    <a:pt x="4355" y="503781"/>
                  </a:cubicBezTo>
                  <a:cubicBezTo>
                    <a:pt x="1566" y="500993"/>
                    <a:pt x="0" y="497211"/>
                    <a:pt x="0" y="493268"/>
                  </a:cubicBezTo>
                  <a:lnTo>
                    <a:pt x="0" y="14868"/>
                  </a:lnTo>
                  <a:cubicBezTo>
                    <a:pt x="0" y="10925"/>
                    <a:pt x="1566" y="7143"/>
                    <a:pt x="4355" y="4355"/>
                  </a:cubicBezTo>
                  <a:cubicBezTo>
                    <a:pt x="7143" y="1566"/>
                    <a:pt x="10925" y="0"/>
                    <a:pt x="14868" y="0"/>
                  </a:cubicBezTo>
                  <a:close/>
                </a:path>
              </a:pathLst>
            </a:custGeom>
            <a:blipFill>
              <a:blip r:embed="rId7"/>
              <a:stretch>
                <a:fillRect t="-13682" b="-13682"/>
              </a:stretch>
            </a:blipFill>
          </p:spPr>
          <p:txBody>
            <a:bodyPr/>
            <a:lstStyle/>
            <a:p>
              <a:endParaRPr lang="en-GB"/>
            </a:p>
          </p:txBody>
        </p:sp>
      </p:grpSp>
      <p:sp>
        <p:nvSpPr>
          <p:cNvPr id="18" name="TextBox 18"/>
          <p:cNvSpPr txBox="1"/>
          <p:nvPr/>
        </p:nvSpPr>
        <p:spPr>
          <a:xfrm>
            <a:off x="17589442" y="9362760"/>
            <a:ext cx="459363" cy="340836"/>
          </a:xfrm>
          <a:prstGeom prst="rect">
            <a:avLst/>
          </a:prstGeom>
        </p:spPr>
        <p:txBody>
          <a:bodyPr lIns="0" tIns="0" rIns="0" bIns="0" rtlCol="0" anchor="t">
            <a:spAutoFit/>
          </a:bodyPr>
          <a:lstStyle/>
          <a:p>
            <a:pPr algn="ctr">
              <a:lnSpc>
                <a:spcPts val="2738"/>
              </a:lnSpc>
              <a:spcBef>
                <a:spcPct val="0"/>
              </a:spcBef>
            </a:pPr>
            <a:r>
              <a:rPr lang="en-US" sz="1956">
                <a:solidFill>
                  <a:srgbClr val="FFFFFF"/>
                </a:solidFill>
                <a:latin typeface="Montserrat"/>
                <a:ea typeface="Montserrat"/>
                <a:cs typeface="Montserrat"/>
                <a:sym typeface="Montserrat"/>
              </a:rPr>
              <a:t>04</a:t>
            </a:r>
          </a:p>
        </p:txBody>
      </p:sp>
      <p:sp>
        <p:nvSpPr>
          <p:cNvPr id="19" name="TextBox 19"/>
          <p:cNvSpPr txBox="1"/>
          <p:nvPr/>
        </p:nvSpPr>
        <p:spPr>
          <a:xfrm>
            <a:off x="1333255" y="5383561"/>
            <a:ext cx="5483647" cy="1543050"/>
          </a:xfrm>
          <a:prstGeom prst="rect">
            <a:avLst/>
          </a:prstGeom>
        </p:spPr>
        <p:txBody>
          <a:bodyPr lIns="0" tIns="0" rIns="0" bIns="0" rtlCol="0" anchor="t">
            <a:spAutoFit/>
          </a:bodyPr>
          <a:lstStyle/>
          <a:p>
            <a:pPr algn="l">
              <a:lnSpc>
                <a:spcPts val="12599"/>
              </a:lnSpc>
              <a:spcBef>
                <a:spcPct val="0"/>
              </a:spcBef>
            </a:pPr>
            <a:r>
              <a:rPr lang="en-US" sz="9000">
                <a:gradFill>
                  <a:gsLst>
                    <a:gs pos="0">
                      <a:srgbClr val="8C52FF">
                        <a:alpha val="100000"/>
                      </a:srgbClr>
                    </a:gs>
                    <a:gs pos="100000">
                      <a:srgbClr val="FF914D">
                        <a:alpha val="100000"/>
                      </a:srgbClr>
                    </a:gs>
                  </a:gsLst>
                  <a:lin ang="0"/>
                </a:gradFill>
                <a:latin typeface="Anton"/>
                <a:ea typeface="Anton"/>
                <a:cs typeface="Anton"/>
                <a:sym typeface="Anton"/>
              </a:rPr>
              <a:t>ADDER </a:t>
            </a:r>
          </a:p>
        </p:txBody>
      </p:sp>
      <p:sp>
        <p:nvSpPr>
          <p:cNvPr id="20" name="TextBox 20"/>
          <p:cNvSpPr txBox="1"/>
          <p:nvPr/>
        </p:nvSpPr>
        <p:spPr>
          <a:xfrm>
            <a:off x="1333255" y="6623513"/>
            <a:ext cx="6464540" cy="1543050"/>
          </a:xfrm>
          <a:prstGeom prst="rect">
            <a:avLst/>
          </a:prstGeom>
        </p:spPr>
        <p:txBody>
          <a:bodyPr lIns="0" tIns="0" rIns="0" bIns="0" rtlCol="0" anchor="t">
            <a:spAutoFit/>
          </a:bodyPr>
          <a:lstStyle/>
          <a:p>
            <a:pPr algn="l">
              <a:lnSpc>
                <a:spcPts val="12599"/>
              </a:lnSpc>
              <a:spcBef>
                <a:spcPct val="0"/>
              </a:spcBef>
            </a:pPr>
            <a:r>
              <a:rPr lang="en-US" sz="9000">
                <a:solidFill>
                  <a:srgbClr val="FFFFFF"/>
                </a:solidFill>
                <a:latin typeface="Anton"/>
                <a:ea typeface="Anton"/>
                <a:cs typeface="Anton"/>
                <a:sym typeface="Anton"/>
              </a:rPr>
              <a:t>CIRCUIT</a:t>
            </a:r>
          </a:p>
        </p:txBody>
      </p:sp>
      <p:sp>
        <p:nvSpPr>
          <p:cNvPr id="21" name="Freeform 21"/>
          <p:cNvSpPr/>
          <p:nvPr/>
        </p:nvSpPr>
        <p:spPr>
          <a:xfrm>
            <a:off x="1398583" y="3309803"/>
            <a:ext cx="2867646" cy="745588"/>
          </a:xfrm>
          <a:custGeom>
            <a:avLst/>
            <a:gdLst/>
            <a:ahLst/>
            <a:cxnLst/>
            <a:rect l="l" t="t" r="r" b="b"/>
            <a:pathLst>
              <a:path w="2867646" h="745588">
                <a:moveTo>
                  <a:pt x="0" y="0"/>
                </a:moveTo>
                <a:lnTo>
                  <a:pt x="2867646" y="0"/>
                </a:lnTo>
                <a:lnTo>
                  <a:pt x="2867646" y="745588"/>
                </a:lnTo>
                <a:lnTo>
                  <a:pt x="0" y="745588"/>
                </a:lnTo>
                <a:lnTo>
                  <a:pt x="0" y="0"/>
                </a:lnTo>
                <a:close/>
              </a:path>
            </a:pathLst>
          </a:custGeom>
          <a:blipFill>
            <a:blip r:embed="rId8">
              <a:alphaModFix amt="15000"/>
              <a:extLst>
                <a:ext uri="{96DAC541-7B7A-43D3-8B79-37D633B846F1}">
                  <asvg:svgBlip xmlns:asvg="http://schemas.microsoft.com/office/drawing/2016/SVG/main" r:embed="rId9"/>
                </a:ext>
              </a:extLst>
            </a:blip>
            <a:stretch>
              <a:fillRect/>
            </a:stretch>
          </a:blipFill>
        </p:spPr>
        <p:txBody>
          <a:bodyPr/>
          <a:lstStyle/>
          <a:p>
            <a:endParaRPr lang="en-GB"/>
          </a:p>
        </p:txBody>
      </p:sp>
      <p:grpSp>
        <p:nvGrpSpPr>
          <p:cNvPr id="22" name="Group 22"/>
          <p:cNvGrpSpPr/>
          <p:nvPr/>
        </p:nvGrpSpPr>
        <p:grpSpPr>
          <a:xfrm>
            <a:off x="8156902" y="860636"/>
            <a:ext cx="8301429" cy="2762150"/>
            <a:chOff x="0" y="0"/>
            <a:chExt cx="2186385" cy="727480"/>
          </a:xfrm>
        </p:grpSpPr>
        <p:sp>
          <p:nvSpPr>
            <p:cNvPr id="23" name="Freeform 23"/>
            <p:cNvSpPr/>
            <p:nvPr/>
          </p:nvSpPr>
          <p:spPr>
            <a:xfrm>
              <a:off x="0" y="0"/>
              <a:ext cx="2186385" cy="727480"/>
            </a:xfrm>
            <a:custGeom>
              <a:avLst/>
              <a:gdLst/>
              <a:ahLst/>
              <a:cxnLst/>
              <a:rect l="l" t="t" r="r" b="b"/>
              <a:pathLst>
                <a:path w="2186385" h="727480">
                  <a:moveTo>
                    <a:pt x="32641" y="0"/>
                  </a:moveTo>
                  <a:lnTo>
                    <a:pt x="2153744" y="0"/>
                  </a:lnTo>
                  <a:cubicBezTo>
                    <a:pt x="2171771" y="0"/>
                    <a:pt x="2186385" y="14614"/>
                    <a:pt x="2186385" y="32641"/>
                  </a:cubicBezTo>
                  <a:lnTo>
                    <a:pt x="2186385" y="694839"/>
                  </a:lnTo>
                  <a:cubicBezTo>
                    <a:pt x="2186385" y="712866"/>
                    <a:pt x="2171771" y="727480"/>
                    <a:pt x="2153744" y="727480"/>
                  </a:cubicBezTo>
                  <a:lnTo>
                    <a:pt x="32641" y="727480"/>
                  </a:lnTo>
                  <a:cubicBezTo>
                    <a:pt x="14614" y="727480"/>
                    <a:pt x="0" y="712866"/>
                    <a:pt x="0" y="694839"/>
                  </a:cubicBezTo>
                  <a:lnTo>
                    <a:pt x="0" y="32641"/>
                  </a:lnTo>
                  <a:cubicBezTo>
                    <a:pt x="0" y="14614"/>
                    <a:pt x="14614" y="0"/>
                    <a:pt x="32641" y="0"/>
                  </a:cubicBezTo>
                  <a:close/>
                </a:path>
              </a:pathLst>
            </a:custGeom>
            <a:gradFill rotWithShape="1">
              <a:gsLst>
                <a:gs pos="0">
                  <a:srgbClr val="862C41">
                    <a:alpha val="68000"/>
                  </a:srgbClr>
                </a:gs>
                <a:gs pos="100000">
                  <a:srgbClr val="721839">
                    <a:alpha val="68000"/>
                  </a:srgbClr>
                </a:gs>
              </a:gsLst>
              <a:lin ang="0"/>
            </a:gradFill>
            <a:ln w="19050" cap="rnd">
              <a:gradFill>
                <a:gsLst>
                  <a:gs pos="0">
                    <a:srgbClr val="D2889A">
                      <a:alpha val="68000"/>
                    </a:srgbClr>
                  </a:gs>
                  <a:gs pos="100000">
                    <a:srgbClr val="FFFBFD">
                      <a:alpha val="47260"/>
                    </a:srgbClr>
                  </a:gs>
                </a:gsLst>
                <a:lin ang="0"/>
              </a:gradFill>
              <a:prstDash val="solid"/>
              <a:round/>
            </a:ln>
          </p:spPr>
          <p:txBody>
            <a:bodyPr/>
            <a:lstStyle/>
            <a:p>
              <a:endParaRPr lang="en-GB"/>
            </a:p>
          </p:txBody>
        </p:sp>
        <p:sp>
          <p:nvSpPr>
            <p:cNvPr id="24" name="TextBox 24"/>
            <p:cNvSpPr txBox="1"/>
            <p:nvPr/>
          </p:nvSpPr>
          <p:spPr>
            <a:xfrm>
              <a:off x="0" y="-38100"/>
              <a:ext cx="2186385" cy="765580"/>
            </a:xfrm>
            <a:prstGeom prst="rect">
              <a:avLst/>
            </a:prstGeom>
          </p:spPr>
          <p:txBody>
            <a:bodyPr lIns="50800" tIns="50800" rIns="50800" bIns="50800" rtlCol="0" anchor="ctr"/>
            <a:lstStyle/>
            <a:p>
              <a:pPr algn="ctr">
                <a:lnSpc>
                  <a:spcPts val="2659"/>
                </a:lnSpc>
                <a:spcBef>
                  <a:spcPct val="0"/>
                </a:spcBef>
              </a:pPr>
              <a:endParaRPr/>
            </a:p>
          </p:txBody>
        </p:sp>
      </p:grpSp>
      <p:sp>
        <p:nvSpPr>
          <p:cNvPr id="25" name="Freeform 25"/>
          <p:cNvSpPr/>
          <p:nvPr/>
        </p:nvSpPr>
        <p:spPr>
          <a:xfrm>
            <a:off x="7797795" y="1078263"/>
            <a:ext cx="718214" cy="718214"/>
          </a:xfrm>
          <a:custGeom>
            <a:avLst/>
            <a:gdLst/>
            <a:ahLst/>
            <a:cxnLst/>
            <a:rect l="l" t="t" r="r" b="b"/>
            <a:pathLst>
              <a:path w="718214" h="718214">
                <a:moveTo>
                  <a:pt x="0" y="0"/>
                </a:moveTo>
                <a:lnTo>
                  <a:pt x="718214" y="0"/>
                </a:lnTo>
                <a:lnTo>
                  <a:pt x="718214" y="718215"/>
                </a:lnTo>
                <a:lnTo>
                  <a:pt x="0" y="71821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GB"/>
          </a:p>
        </p:txBody>
      </p:sp>
      <p:sp>
        <p:nvSpPr>
          <p:cNvPr id="26" name="TextBox 26"/>
          <p:cNvSpPr txBox="1"/>
          <p:nvPr/>
        </p:nvSpPr>
        <p:spPr>
          <a:xfrm>
            <a:off x="8739614" y="1485397"/>
            <a:ext cx="7513702" cy="1711609"/>
          </a:xfrm>
          <a:prstGeom prst="rect">
            <a:avLst/>
          </a:prstGeom>
        </p:spPr>
        <p:txBody>
          <a:bodyPr lIns="0" tIns="0" rIns="0" bIns="0" rtlCol="0" anchor="t">
            <a:spAutoFit/>
          </a:bodyPr>
          <a:lstStyle/>
          <a:p>
            <a:pPr algn="l">
              <a:lnSpc>
                <a:spcPts val="2259"/>
              </a:lnSpc>
              <a:spcBef>
                <a:spcPct val="0"/>
              </a:spcBef>
            </a:pPr>
            <a:r>
              <a:rPr lang="en-US" sz="1613">
                <a:solidFill>
                  <a:srgbClr val="FFFFFF"/>
                </a:solidFill>
                <a:latin typeface="Anonymous Pro"/>
                <a:ea typeface="Anonymous Pro"/>
                <a:cs typeface="Anonymous Pro"/>
                <a:sym typeface="Anonymous Pro"/>
              </a:rPr>
              <a:t>Small resistors, such as 100 Ω, draw more current compared to 1 kΩ resistors, leading to increased power consumption. While higher resistances, like 10 kΩ, are permissible, they tend to produce lower bandwidth. Utilizing very high values, such as 100 kΩ, can even filter out portions of the input signal. Consequently, a 1 kΩ resistor serves as an excellent choice in this scenario.</a:t>
            </a:r>
          </a:p>
        </p:txBody>
      </p:sp>
      <p:sp>
        <p:nvSpPr>
          <p:cNvPr id="27" name="TextBox 27"/>
          <p:cNvSpPr txBox="1"/>
          <p:nvPr/>
        </p:nvSpPr>
        <p:spPr>
          <a:xfrm>
            <a:off x="8739614" y="1030638"/>
            <a:ext cx="3616116" cy="340836"/>
          </a:xfrm>
          <a:prstGeom prst="rect">
            <a:avLst/>
          </a:prstGeom>
        </p:spPr>
        <p:txBody>
          <a:bodyPr lIns="0" tIns="0" rIns="0" bIns="0" rtlCol="0" anchor="t">
            <a:spAutoFit/>
          </a:bodyPr>
          <a:lstStyle/>
          <a:p>
            <a:pPr algn="l">
              <a:lnSpc>
                <a:spcPts val="2738"/>
              </a:lnSpc>
              <a:spcBef>
                <a:spcPct val="0"/>
              </a:spcBef>
            </a:pPr>
            <a:r>
              <a:rPr lang="en-US" sz="1956" b="1">
                <a:solidFill>
                  <a:srgbClr val="FFFFFF"/>
                </a:solidFill>
                <a:latin typeface="Montserrat Bold"/>
                <a:ea typeface="Montserrat Bold"/>
                <a:cs typeface="Montserrat Bold"/>
                <a:sym typeface="Montserrat Bold"/>
              </a:rPr>
              <a:t>WHY 1KOHM RESISTORS?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GB"/>
          </a:p>
        </p:txBody>
      </p:sp>
      <p:sp>
        <p:nvSpPr>
          <p:cNvPr id="3" name="Freeform 3"/>
          <p:cNvSpPr/>
          <p:nvPr/>
        </p:nvSpPr>
        <p:spPr>
          <a:xfrm>
            <a:off x="6522084" y="0"/>
            <a:ext cx="13575177" cy="10418956"/>
          </a:xfrm>
          <a:custGeom>
            <a:avLst/>
            <a:gdLst/>
            <a:ahLst/>
            <a:cxnLst/>
            <a:rect l="l" t="t" r="r" b="b"/>
            <a:pathLst>
              <a:path w="13575177" h="10418956">
                <a:moveTo>
                  <a:pt x="0" y="0"/>
                </a:moveTo>
                <a:lnTo>
                  <a:pt x="13575177" y="0"/>
                </a:lnTo>
                <a:lnTo>
                  <a:pt x="13575177" y="10418956"/>
                </a:lnTo>
                <a:lnTo>
                  <a:pt x="0" y="10418956"/>
                </a:lnTo>
                <a:lnTo>
                  <a:pt x="0" y="0"/>
                </a:lnTo>
                <a:close/>
              </a:path>
            </a:pathLst>
          </a:custGeom>
          <a:blipFill>
            <a:blip r:embed="rId3">
              <a:alphaModFix amt="6000"/>
            </a:blip>
            <a:stretch>
              <a:fillRect t="-59112" r="-34834" b="-75126"/>
            </a:stretch>
          </a:blipFill>
        </p:spPr>
        <p:txBody>
          <a:bodyPr/>
          <a:lstStyle/>
          <a:p>
            <a:endParaRPr lang="en-GB"/>
          </a:p>
        </p:txBody>
      </p:sp>
      <p:grpSp>
        <p:nvGrpSpPr>
          <p:cNvPr id="4" name="Group 4"/>
          <p:cNvGrpSpPr/>
          <p:nvPr/>
        </p:nvGrpSpPr>
        <p:grpSpPr>
          <a:xfrm>
            <a:off x="17346890" y="9074804"/>
            <a:ext cx="15928354" cy="964373"/>
            <a:chOff x="0" y="0"/>
            <a:chExt cx="4195122" cy="253991"/>
          </a:xfrm>
        </p:grpSpPr>
        <p:sp>
          <p:nvSpPr>
            <p:cNvPr id="5" name="Freeform 5"/>
            <p:cNvSpPr/>
            <p:nvPr/>
          </p:nvSpPr>
          <p:spPr>
            <a:xfrm>
              <a:off x="0" y="0"/>
              <a:ext cx="4195122" cy="253991"/>
            </a:xfrm>
            <a:custGeom>
              <a:avLst/>
              <a:gdLst/>
              <a:ahLst/>
              <a:cxnLst/>
              <a:rect l="l" t="t" r="r" b="b"/>
              <a:pathLst>
                <a:path w="4195122" h="253991">
                  <a:moveTo>
                    <a:pt x="0" y="0"/>
                  </a:moveTo>
                  <a:lnTo>
                    <a:pt x="4195122" y="0"/>
                  </a:lnTo>
                  <a:lnTo>
                    <a:pt x="4195122" y="253991"/>
                  </a:lnTo>
                  <a:lnTo>
                    <a:pt x="0" y="253991"/>
                  </a:lnTo>
                  <a:close/>
                </a:path>
              </a:pathLst>
            </a:custGeom>
            <a:gradFill rotWithShape="1">
              <a:gsLst>
                <a:gs pos="0">
                  <a:srgbClr val="862C41">
                    <a:alpha val="100000"/>
                  </a:srgbClr>
                </a:gs>
                <a:gs pos="100000">
                  <a:srgbClr val="721839">
                    <a:alpha val="0"/>
                  </a:srgbClr>
                </a:gs>
              </a:gsLst>
              <a:lin ang="0"/>
            </a:gradFill>
          </p:spPr>
          <p:txBody>
            <a:bodyPr/>
            <a:lstStyle/>
            <a:p>
              <a:endParaRPr lang="en-GB"/>
            </a:p>
          </p:txBody>
        </p:sp>
        <p:sp>
          <p:nvSpPr>
            <p:cNvPr id="6" name="TextBox 6"/>
            <p:cNvSpPr txBox="1"/>
            <p:nvPr/>
          </p:nvSpPr>
          <p:spPr>
            <a:xfrm>
              <a:off x="0" y="-38100"/>
              <a:ext cx="4195122" cy="292091"/>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16828069" y="685926"/>
            <a:ext cx="629458" cy="685548"/>
          </a:xfrm>
          <a:custGeom>
            <a:avLst/>
            <a:gdLst/>
            <a:ahLst/>
            <a:cxnLst/>
            <a:rect l="l" t="t" r="r" b="b"/>
            <a:pathLst>
              <a:path w="629458" h="685548">
                <a:moveTo>
                  <a:pt x="0" y="0"/>
                </a:moveTo>
                <a:lnTo>
                  <a:pt x="629458" y="0"/>
                </a:lnTo>
                <a:lnTo>
                  <a:pt x="629458" y="685548"/>
                </a:lnTo>
                <a:lnTo>
                  <a:pt x="0" y="6855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grpSp>
        <p:nvGrpSpPr>
          <p:cNvPr id="8" name="Group 8"/>
          <p:cNvGrpSpPr/>
          <p:nvPr/>
        </p:nvGrpSpPr>
        <p:grpSpPr>
          <a:xfrm>
            <a:off x="8739614" y="3361476"/>
            <a:ext cx="10633541" cy="1371600"/>
            <a:chOff x="0" y="0"/>
            <a:chExt cx="2800603" cy="361244"/>
          </a:xfrm>
        </p:grpSpPr>
        <p:sp>
          <p:nvSpPr>
            <p:cNvPr id="9" name="Freeform 9"/>
            <p:cNvSpPr/>
            <p:nvPr/>
          </p:nvSpPr>
          <p:spPr>
            <a:xfrm>
              <a:off x="0" y="0"/>
              <a:ext cx="2800603" cy="361244"/>
            </a:xfrm>
            <a:custGeom>
              <a:avLst/>
              <a:gdLst/>
              <a:ahLst/>
              <a:cxnLst/>
              <a:rect l="l" t="t" r="r" b="b"/>
              <a:pathLst>
                <a:path w="2800603" h="361244">
                  <a:moveTo>
                    <a:pt x="0" y="0"/>
                  </a:moveTo>
                  <a:lnTo>
                    <a:pt x="2800603" y="0"/>
                  </a:lnTo>
                  <a:lnTo>
                    <a:pt x="2800603" y="361244"/>
                  </a:lnTo>
                  <a:lnTo>
                    <a:pt x="0" y="361244"/>
                  </a:lnTo>
                  <a:close/>
                </a:path>
              </a:pathLst>
            </a:custGeom>
            <a:gradFill rotWithShape="1">
              <a:gsLst>
                <a:gs pos="0">
                  <a:srgbClr val="721839">
                    <a:alpha val="0"/>
                  </a:srgbClr>
                </a:gs>
                <a:gs pos="100000">
                  <a:srgbClr val="862C41">
                    <a:alpha val="100000"/>
                  </a:srgbClr>
                </a:gs>
              </a:gsLst>
              <a:lin ang="0"/>
            </a:gradFill>
          </p:spPr>
          <p:txBody>
            <a:bodyPr/>
            <a:lstStyle/>
            <a:p>
              <a:endParaRPr lang="en-GB"/>
            </a:p>
          </p:txBody>
        </p:sp>
        <p:sp>
          <p:nvSpPr>
            <p:cNvPr id="10" name="TextBox 10"/>
            <p:cNvSpPr txBox="1"/>
            <p:nvPr/>
          </p:nvSpPr>
          <p:spPr>
            <a:xfrm>
              <a:off x="0" y="-38100"/>
              <a:ext cx="2800603" cy="399344"/>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3444" y="1174505"/>
            <a:ext cx="8125860" cy="5321289"/>
            <a:chOff x="0" y="0"/>
            <a:chExt cx="2140144" cy="1401492"/>
          </a:xfrm>
        </p:grpSpPr>
        <p:sp>
          <p:nvSpPr>
            <p:cNvPr id="12" name="Freeform 12"/>
            <p:cNvSpPr/>
            <p:nvPr/>
          </p:nvSpPr>
          <p:spPr>
            <a:xfrm>
              <a:off x="0" y="0"/>
              <a:ext cx="2140144" cy="1401492"/>
            </a:xfrm>
            <a:custGeom>
              <a:avLst/>
              <a:gdLst/>
              <a:ahLst/>
              <a:cxnLst/>
              <a:rect l="l" t="t" r="r" b="b"/>
              <a:pathLst>
                <a:path w="2140144" h="1401492">
                  <a:moveTo>
                    <a:pt x="0" y="0"/>
                  </a:moveTo>
                  <a:lnTo>
                    <a:pt x="2140144" y="0"/>
                  </a:lnTo>
                  <a:lnTo>
                    <a:pt x="2140144" y="1401492"/>
                  </a:lnTo>
                  <a:lnTo>
                    <a:pt x="0" y="1401492"/>
                  </a:lnTo>
                  <a:close/>
                </a:path>
              </a:pathLst>
            </a:custGeom>
            <a:gradFill rotWithShape="1">
              <a:gsLst>
                <a:gs pos="0">
                  <a:srgbClr val="862C41">
                    <a:alpha val="100000"/>
                  </a:srgbClr>
                </a:gs>
                <a:gs pos="100000">
                  <a:srgbClr val="721839">
                    <a:alpha val="0"/>
                  </a:srgbClr>
                </a:gs>
              </a:gsLst>
              <a:lin ang="0"/>
            </a:gradFill>
          </p:spPr>
          <p:txBody>
            <a:bodyPr/>
            <a:lstStyle/>
            <a:p>
              <a:endParaRPr lang="en-GB"/>
            </a:p>
          </p:txBody>
        </p:sp>
        <p:sp>
          <p:nvSpPr>
            <p:cNvPr id="13" name="TextBox 13"/>
            <p:cNvSpPr txBox="1"/>
            <p:nvPr/>
          </p:nvSpPr>
          <p:spPr>
            <a:xfrm>
              <a:off x="0" y="-38100"/>
              <a:ext cx="2140144" cy="1439592"/>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7797795" y="4074071"/>
            <a:ext cx="9244474" cy="5705079"/>
            <a:chOff x="0" y="0"/>
            <a:chExt cx="1110021" cy="685031"/>
          </a:xfrm>
        </p:grpSpPr>
        <p:sp>
          <p:nvSpPr>
            <p:cNvPr id="15" name="Freeform 15"/>
            <p:cNvSpPr/>
            <p:nvPr/>
          </p:nvSpPr>
          <p:spPr>
            <a:xfrm>
              <a:off x="0" y="0"/>
              <a:ext cx="1110021" cy="685031"/>
            </a:xfrm>
            <a:custGeom>
              <a:avLst/>
              <a:gdLst/>
              <a:ahLst/>
              <a:cxnLst/>
              <a:rect l="l" t="t" r="r" b="b"/>
              <a:pathLst>
                <a:path w="1110021" h="685031">
                  <a:moveTo>
                    <a:pt x="10887" y="0"/>
                  </a:moveTo>
                  <a:lnTo>
                    <a:pt x="1099133" y="0"/>
                  </a:lnTo>
                  <a:cubicBezTo>
                    <a:pt x="1102021" y="0"/>
                    <a:pt x="1104790" y="1147"/>
                    <a:pt x="1106832" y="3189"/>
                  </a:cubicBezTo>
                  <a:cubicBezTo>
                    <a:pt x="1108873" y="5230"/>
                    <a:pt x="1110021" y="8000"/>
                    <a:pt x="1110021" y="10887"/>
                  </a:cubicBezTo>
                  <a:lnTo>
                    <a:pt x="1110021" y="674144"/>
                  </a:lnTo>
                  <a:cubicBezTo>
                    <a:pt x="1110021" y="677032"/>
                    <a:pt x="1108873" y="679801"/>
                    <a:pt x="1106832" y="681843"/>
                  </a:cubicBezTo>
                  <a:cubicBezTo>
                    <a:pt x="1104790" y="683884"/>
                    <a:pt x="1102021" y="685031"/>
                    <a:pt x="1099133" y="685031"/>
                  </a:cubicBezTo>
                  <a:lnTo>
                    <a:pt x="10887" y="685031"/>
                  </a:lnTo>
                  <a:cubicBezTo>
                    <a:pt x="8000" y="685031"/>
                    <a:pt x="5230" y="683884"/>
                    <a:pt x="3189" y="681843"/>
                  </a:cubicBezTo>
                  <a:cubicBezTo>
                    <a:pt x="1147" y="679801"/>
                    <a:pt x="0" y="677032"/>
                    <a:pt x="0" y="674144"/>
                  </a:cubicBezTo>
                  <a:lnTo>
                    <a:pt x="0" y="10887"/>
                  </a:lnTo>
                  <a:cubicBezTo>
                    <a:pt x="0" y="8000"/>
                    <a:pt x="1147" y="5230"/>
                    <a:pt x="3189" y="3189"/>
                  </a:cubicBezTo>
                  <a:cubicBezTo>
                    <a:pt x="5230" y="1147"/>
                    <a:pt x="8000" y="0"/>
                    <a:pt x="10887" y="0"/>
                  </a:cubicBezTo>
                  <a:close/>
                </a:path>
              </a:pathLst>
            </a:custGeom>
            <a:blipFill>
              <a:blip r:embed="rId6"/>
              <a:stretch>
                <a:fillRect l="-4978" r="-4978"/>
              </a:stretch>
            </a:blipFill>
          </p:spPr>
          <p:txBody>
            <a:bodyPr/>
            <a:lstStyle/>
            <a:p>
              <a:endParaRPr lang="en-GB"/>
            </a:p>
          </p:txBody>
        </p:sp>
      </p:grpSp>
      <p:grpSp>
        <p:nvGrpSpPr>
          <p:cNvPr id="16" name="Group 16"/>
          <p:cNvGrpSpPr/>
          <p:nvPr/>
        </p:nvGrpSpPr>
        <p:grpSpPr>
          <a:xfrm>
            <a:off x="464433" y="1051572"/>
            <a:ext cx="6769161" cy="4231859"/>
            <a:chOff x="0" y="0"/>
            <a:chExt cx="812800" cy="508136"/>
          </a:xfrm>
        </p:grpSpPr>
        <p:sp>
          <p:nvSpPr>
            <p:cNvPr id="17" name="Freeform 17"/>
            <p:cNvSpPr/>
            <p:nvPr/>
          </p:nvSpPr>
          <p:spPr>
            <a:xfrm>
              <a:off x="0" y="0"/>
              <a:ext cx="812800" cy="508136"/>
            </a:xfrm>
            <a:custGeom>
              <a:avLst/>
              <a:gdLst/>
              <a:ahLst/>
              <a:cxnLst/>
              <a:rect l="l" t="t" r="r" b="b"/>
              <a:pathLst>
                <a:path w="812800" h="508136">
                  <a:moveTo>
                    <a:pt x="14868" y="0"/>
                  </a:moveTo>
                  <a:lnTo>
                    <a:pt x="797932" y="0"/>
                  </a:lnTo>
                  <a:cubicBezTo>
                    <a:pt x="801875" y="0"/>
                    <a:pt x="805657" y="1566"/>
                    <a:pt x="808445" y="4355"/>
                  </a:cubicBezTo>
                  <a:cubicBezTo>
                    <a:pt x="811234" y="7143"/>
                    <a:pt x="812800" y="10925"/>
                    <a:pt x="812800" y="14868"/>
                  </a:cubicBezTo>
                  <a:lnTo>
                    <a:pt x="812800" y="493268"/>
                  </a:lnTo>
                  <a:cubicBezTo>
                    <a:pt x="812800" y="501479"/>
                    <a:pt x="806143" y="508136"/>
                    <a:pt x="797932" y="508136"/>
                  </a:cubicBezTo>
                  <a:lnTo>
                    <a:pt x="14868" y="508136"/>
                  </a:lnTo>
                  <a:cubicBezTo>
                    <a:pt x="10925" y="508136"/>
                    <a:pt x="7143" y="506570"/>
                    <a:pt x="4355" y="503781"/>
                  </a:cubicBezTo>
                  <a:cubicBezTo>
                    <a:pt x="1566" y="500993"/>
                    <a:pt x="0" y="497211"/>
                    <a:pt x="0" y="493268"/>
                  </a:cubicBezTo>
                  <a:lnTo>
                    <a:pt x="0" y="14868"/>
                  </a:lnTo>
                  <a:cubicBezTo>
                    <a:pt x="0" y="10925"/>
                    <a:pt x="1566" y="7143"/>
                    <a:pt x="4355" y="4355"/>
                  </a:cubicBezTo>
                  <a:cubicBezTo>
                    <a:pt x="7143" y="1566"/>
                    <a:pt x="10925" y="0"/>
                    <a:pt x="14868" y="0"/>
                  </a:cubicBezTo>
                  <a:close/>
                </a:path>
              </a:pathLst>
            </a:custGeom>
            <a:blipFill>
              <a:blip r:embed="rId7"/>
              <a:stretch>
                <a:fillRect t="-7884" b="-7884"/>
              </a:stretch>
            </a:blipFill>
          </p:spPr>
          <p:txBody>
            <a:bodyPr/>
            <a:lstStyle/>
            <a:p>
              <a:endParaRPr lang="en-GB"/>
            </a:p>
          </p:txBody>
        </p:sp>
      </p:grpSp>
      <p:sp>
        <p:nvSpPr>
          <p:cNvPr id="18" name="TextBox 18"/>
          <p:cNvSpPr txBox="1"/>
          <p:nvPr/>
        </p:nvSpPr>
        <p:spPr>
          <a:xfrm>
            <a:off x="17589442" y="9362760"/>
            <a:ext cx="459363" cy="340836"/>
          </a:xfrm>
          <a:prstGeom prst="rect">
            <a:avLst/>
          </a:prstGeom>
        </p:spPr>
        <p:txBody>
          <a:bodyPr lIns="0" tIns="0" rIns="0" bIns="0" rtlCol="0" anchor="t">
            <a:spAutoFit/>
          </a:bodyPr>
          <a:lstStyle/>
          <a:p>
            <a:pPr algn="ctr">
              <a:lnSpc>
                <a:spcPts val="2738"/>
              </a:lnSpc>
              <a:spcBef>
                <a:spcPct val="0"/>
              </a:spcBef>
            </a:pPr>
            <a:r>
              <a:rPr lang="en-US" sz="1956">
                <a:solidFill>
                  <a:srgbClr val="FFFFFF"/>
                </a:solidFill>
                <a:latin typeface="Montserrat"/>
                <a:ea typeface="Montserrat"/>
                <a:cs typeface="Montserrat"/>
                <a:sym typeface="Montserrat"/>
              </a:rPr>
              <a:t>05</a:t>
            </a:r>
          </a:p>
        </p:txBody>
      </p:sp>
      <p:sp>
        <p:nvSpPr>
          <p:cNvPr id="19" name="TextBox 19"/>
          <p:cNvSpPr txBox="1"/>
          <p:nvPr/>
        </p:nvSpPr>
        <p:spPr>
          <a:xfrm>
            <a:off x="807217" y="5383561"/>
            <a:ext cx="5483647" cy="1543050"/>
          </a:xfrm>
          <a:prstGeom prst="rect">
            <a:avLst/>
          </a:prstGeom>
        </p:spPr>
        <p:txBody>
          <a:bodyPr lIns="0" tIns="0" rIns="0" bIns="0" rtlCol="0" anchor="t">
            <a:spAutoFit/>
          </a:bodyPr>
          <a:lstStyle/>
          <a:p>
            <a:pPr algn="l">
              <a:lnSpc>
                <a:spcPts val="12599"/>
              </a:lnSpc>
              <a:spcBef>
                <a:spcPct val="0"/>
              </a:spcBef>
            </a:pPr>
            <a:r>
              <a:rPr lang="en-US" sz="9000">
                <a:gradFill>
                  <a:gsLst>
                    <a:gs pos="0">
                      <a:srgbClr val="8C52FF">
                        <a:alpha val="100000"/>
                      </a:srgbClr>
                    </a:gs>
                    <a:gs pos="100000">
                      <a:srgbClr val="FF914D">
                        <a:alpha val="100000"/>
                      </a:srgbClr>
                    </a:gs>
                  </a:gsLst>
                  <a:lin ang="0"/>
                </a:gradFill>
                <a:latin typeface="Anton"/>
                <a:ea typeface="Anton"/>
                <a:cs typeface="Anton"/>
                <a:sym typeface="Anton"/>
              </a:rPr>
              <a:t>SUBTRACTOR</a:t>
            </a:r>
          </a:p>
        </p:txBody>
      </p:sp>
      <p:sp>
        <p:nvSpPr>
          <p:cNvPr id="20" name="TextBox 20"/>
          <p:cNvSpPr txBox="1"/>
          <p:nvPr/>
        </p:nvSpPr>
        <p:spPr>
          <a:xfrm>
            <a:off x="807217" y="6755161"/>
            <a:ext cx="6464540" cy="1543050"/>
          </a:xfrm>
          <a:prstGeom prst="rect">
            <a:avLst/>
          </a:prstGeom>
        </p:spPr>
        <p:txBody>
          <a:bodyPr lIns="0" tIns="0" rIns="0" bIns="0" rtlCol="0" anchor="t">
            <a:spAutoFit/>
          </a:bodyPr>
          <a:lstStyle/>
          <a:p>
            <a:pPr algn="l">
              <a:lnSpc>
                <a:spcPts val="12599"/>
              </a:lnSpc>
              <a:spcBef>
                <a:spcPct val="0"/>
              </a:spcBef>
            </a:pPr>
            <a:r>
              <a:rPr lang="en-US" sz="9000">
                <a:solidFill>
                  <a:srgbClr val="FFFFFF"/>
                </a:solidFill>
                <a:latin typeface="Anton"/>
                <a:ea typeface="Anton"/>
                <a:cs typeface="Anton"/>
                <a:sym typeface="Anton"/>
              </a:rPr>
              <a:t>CIRCUIT</a:t>
            </a:r>
          </a:p>
        </p:txBody>
      </p:sp>
      <p:grpSp>
        <p:nvGrpSpPr>
          <p:cNvPr id="21" name="Group 21"/>
          <p:cNvGrpSpPr/>
          <p:nvPr/>
        </p:nvGrpSpPr>
        <p:grpSpPr>
          <a:xfrm>
            <a:off x="8156902" y="860636"/>
            <a:ext cx="8301429" cy="2306866"/>
            <a:chOff x="0" y="0"/>
            <a:chExt cx="2186385" cy="607570"/>
          </a:xfrm>
        </p:grpSpPr>
        <p:sp>
          <p:nvSpPr>
            <p:cNvPr id="22" name="Freeform 22"/>
            <p:cNvSpPr/>
            <p:nvPr/>
          </p:nvSpPr>
          <p:spPr>
            <a:xfrm>
              <a:off x="0" y="0"/>
              <a:ext cx="2186385" cy="607570"/>
            </a:xfrm>
            <a:custGeom>
              <a:avLst/>
              <a:gdLst/>
              <a:ahLst/>
              <a:cxnLst/>
              <a:rect l="l" t="t" r="r" b="b"/>
              <a:pathLst>
                <a:path w="2186385" h="607570">
                  <a:moveTo>
                    <a:pt x="32641" y="0"/>
                  </a:moveTo>
                  <a:lnTo>
                    <a:pt x="2153744" y="0"/>
                  </a:lnTo>
                  <a:cubicBezTo>
                    <a:pt x="2171771" y="0"/>
                    <a:pt x="2186385" y="14614"/>
                    <a:pt x="2186385" y="32641"/>
                  </a:cubicBezTo>
                  <a:lnTo>
                    <a:pt x="2186385" y="574928"/>
                  </a:lnTo>
                  <a:cubicBezTo>
                    <a:pt x="2186385" y="592956"/>
                    <a:pt x="2171771" y="607570"/>
                    <a:pt x="2153744" y="607570"/>
                  </a:cubicBezTo>
                  <a:lnTo>
                    <a:pt x="32641" y="607570"/>
                  </a:lnTo>
                  <a:cubicBezTo>
                    <a:pt x="14614" y="607570"/>
                    <a:pt x="0" y="592956"/>
                    <a:pt x="0" y="574928"/>
                  </a:cubicBezTo>
                  <a:lnTo>
                    <a:pt x="0" y="32641"/>
                  </a:lnTo>
                  <a:cubicBezTo>
                    <a:pt x="0" y="14614"/>
                    <a:pt x="14614" y="0"/>
                    <a:pt x="32641" y="0"/>
                  </a:cubicBezTo>
                  <a:close/>
                </a:path>
              </a:pathLst>
            </a:custGeom>
            <a:gradFill rotWithShape="1">
              <a:gsLst>
                <a:gs pos="0">
                  <a:srgbClr val="862C41">
                    <a:alpha val="68000"/>
                  </a:srgbClr>
                </a:gs>
                <a:gs pos="100000">
                  <a:srgbClr val="721839">
                    <a:alpha val="68000"/>
                  </a:srgbClr>
                </a:gs>
              </a:gsLst>
              <a:lin ang="0"/>
            </a:gradFill>
            <a:ln w="19050" cap="rnd">
              <a:gradFill>
                <a:gsLst>
                  <a:gs pos="0">
                    <a:srgbClr val="D2889A">
                      <a:alpha val="68000"/>
                    </a:srgbClr>
                  </a:gs>
                  <a:gs pos="100000">
                    <a:srgbClr val="FFFBFD">
                      <a:alpha val="47260"/>
                    </a:srgbClr>
                  </a:gs>
                </a:gsLst>
                <a:lin ang="0"/>
              </a:gradFill>
              <a:prstDash val="solid"/>
              <a:round/>
            </a:ln>
          </p:spPr>
          <p:txBody>
            <a:bodyPr/>
            <a:lstStyle/>
            <a:p>
              <a:endParaRPr lang="en-GB"/>
            </a:p>
          </p:txBody>
        </p:sp>
        <p:sp>
          <p:nvSpPr>
            <p:cNvPr id="23" name="TextBox 23"/>
            <p:cNvSpPr txBox="1"/>
            <p:nvPr/>
          </p:nvSpPr>
          <p:spPr>
            <a:xfrm>
              <a:off x="0" y="-38100"/>
              <a:ext cx="2186385" cy="645670"/>
            </a:xfrm>
            <a:prstGeom prst="rect">
              <a:avLst/>
            </a:prstGeom>
          </p:spPr>
          <p:txBody>
            <a:bodyPr lIns="50800" tIns="50800" rIns="50800" bIns="50800" rtlCol="0" anchor="ctr"/>
            <a:lstStyle/>
            <a:p>
              <a:pPr algn="ctr">
                <a:lnSpc>
                  <a:spcPts val="2659"/>
                </a:lnSpc>
                <a:spcBef>
                  <a:spcPct val="0"/>
                </a:spcBef>
              </a:pPr>
              <a:endParaRPr/>
            </a:p>
          </p:txBody>
        </p:sp>
      </p:grpSp>
      <p:sp>
        <p:nvSpPr>
          <p:cNvPr id="24" name="Freeform 24"/>
          <p:cNvSpPr/>
          <p:nvPr/>
        </p:nvSpPr>
        <p:spPr>
          <a:xfrm>
            <a:off x="7797795" y="1078263"/>
            <a:ext cx="718214" cy="718214"/>
          </a:xfrm>
          <a:custGeom>
            <a:avLst/>
            <a:gdLst/>
            <a:ahLst/>
            <a:cxnLst/>
            <a:rect l="l" t="t" r="r" b="b"/>
            <a:pathLst>
              <a:path w="718214" h="718214">
                <a:moveTo>
                  <a:pt x="0" y="0"/>
                </a:moveTo>
                <a:lnTo>
                  <a:pt x="718214" y="0"/>
                </a:lnTo>
                <a:lnTo>
                  <a:pt x="718214" y="718215"/>
                </a:lnTo>
                <a:lnTo>
                  <a:pt x="0" y="71821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GB"/>
          </a:p>
        </p:txBody>
      </p:sp>
      <p:sp>
        <p:nvSpPr>
          <p:cNvPr id="25" name="TextBox 25"/>
          <p:cNvSpPr txBox="1"/>
          <p:nvPr/>
        </p:nvSpPr>
        <p:spPr>
          <a:xfrm>
            <a:off x="8598879" y="1333374"/>
            <a:ext cx="7513702" cy="1711609"/>
          </a:xfrm>
          <a:prstGeom prst="rect">
            <a:avLst/>
          </a:prstGeom>
        </p:spPr>
        <p:txBody>
          <a:bodyPr lIns="0" tIns="0" rIns="0" bIns="0" rtlCol="0" anchor="t">
            <a:spAutoFit/>
          </a:bodyPr>
          <a:lstStyle/>
          <a:p>
            <a:pPr algn="l">
              <a:lnSpc>
                <a:spcPts val="2259"/>
              </a:lnSpc>
              <a:spcBef>
                <a:spcPct val="0"/>
              </a:spcBef>
            </a:pPr>
            <a:r>
              <a:rPr lang="en-US" sz="1613">
                <a:solidFill>
                  <a:srgbClr val="FFFFFF"/>
                </a:solidFill>
                <a:latin typeface="Anonymous Pro"/>
                <a:ea typeface="Anonymous Pro"/>
                <a:cs typeface="Anonymous Pro"/>
                <a:sym typeface="Anonymous Pro"/>
              </a:rPr>
              <a:t>Small resistors, like 100 Ω, draw more current compared to 1 kΩ, which leads to increased power consumption. While higher resistors, such as 10 kΩ, are permissible, they tend to offer lower bandwidth. If we opt for an excessively high value, like 100 kΩ, it may filter out certain portions of the input signal. Thus, a 1 kΩ resistor is an excellent choice in this scenario.</a:t>
            </a:r>
          </a:p>
        </p:txBody>
      </p:sp>
      <p:sp>
        <p:nvSpPr>
          <p:cNvPr id="26" name="TextBox 26"/>
          <p:cNvSpPr txBox="1"/>
          <p:nvPr/>
        </p:nvSpPr>
        <p:spPr>
          <a:xfrm>
            <a:off x="8598879" y="981075"/>
            <a:ext cx="3616116" cy="340836"/>
          </a:xfrm>
          <a:prstGeom prst="rect">
            <a:avLst/>
          </a:prstGeom>
        </p:spPr>
        <p:txBody>
          <a:bodyPr lIns="0" tIns="0" rIns="0" bIns="0" rtlCol="0" anchor="t">
            <a:spAutoFit/>
          </a:bodyPr>
          <a:lstStyle/>
          <a:p>
            <a:pPr algn="l">
              <a:lnSpc>
                <a:spcPts val="2738"/>
              </a:lnSpc>
              <a:spcBef>
                <a:spcPct val="0"/>
              </a:spcBef>
            </a:pPr>
            <a:r>
              <a:rPr lang="en-US" sz="1956" b="1">
                <a:solidFill>
                  <a:srgbClr val="FFFFFF"/>
                </a:solidFill>
                <a:latin typeface="Montserrat Bold"/>
                <a:ea typeface="Montserrat Bold"/>
                <a:cs typeface="Montserrat Bold"/>
                <a:sym typeface="Montserrat Bold"/>
              </a:rPr>
              <a:t>WHY 1KOHM RESISTORS?</a:t>
            </a:r>
          </a:p>
        </p:txBody>
      </p:sp>
      <p:sp>
        <p:nvSpPr>
          <p:cNvPr id="27" name="Freeform 27"/>
          <p:cNvSpPr/>
          <p:nvPr/>
        </p:nvSpPr>
        <p:spPr>
          <a:xfrm>
            <a:off x="4075079" y="7239617"/>
            <a:ext cx="2867646" cy="745588"/>
          </a:xfrm>
          <a:custGeom>
            <a:avLst/>
            <a:gdLst/>
            <a:ahLst/>
            <a:cxnLst/>
            <a:rect l="l" t="t" r="r" b="b"/>
            <a:pathLst>
              <a:path w="2867646" h="745588">
                <a:moveTo>
                  <a:pt x="0" y="0"/>
                </a:moveTo>
                <a:lnTo>
                  <a:pt x="2867646" y="0"/>
                </a:lnTo>
                <a:lnTo>
                  <a:pt x="2867646" y="745588"/>
                </a:lnTo>
                <a:lnTo>
                  <a:pt x="0" y="745588"/>
                </a:lnTo>
                <a:lnTo>
                  <a:pt x="0" y="0"/>
                </a:lnTo>
                <a:close/>
              </a:path>
            </a:pathLst>
          </a:custGeom>
          <a:blipFill>
            <a:blip r:embed="rId10">
              <a:alphaModFix amt="7999"/>
              <a:extLst>
                <a:ext uri="{96DAC541-7B7A-43D3-8B79-37D633B846F1}">
                  <asvg:svgBlip xmlns:asvg="http://schemas.microsoft.com/office/drawing/2016/SVG/main" r:embed="rId11"/>
                </a:ext>
              </a:extLst>
            </a:blip>
            <a:stretch>
              <a:fillRect/>
            </a:stretch>
          </a:blipFill>
        </p:spPr>
        <p:txBody>
          <a:bodyPr/>
          <a:lstStyle/>
          <a:p>
            <a:endParaRPr lang="en-GB"/>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GB"/>
          </a:p>
        </p:txBody>
      </p:sp>
      <p:sp>
        <p:nvSpPr>
          <p:cNvPr id="3" name="Freeform 3"/>
          <p:cNvSpPr/>
          <p:nvPr/>
        </p:nvSpPr>
        <p:spPr>
          <a:xfrm>
            <a:off x="6522084" y="0"/>
            <a:ext cx="13575177" cy="10418956"/>
          </a:xfrm>
          <a:custGeom>
            <a:avLst/>
            <a:gdLst/>
            <a:ahLst/>
            <a:cxnLst/>
            <a:rect l="l" t="t" r="r" b="b"/>
            <a:pathLst>
              <a:path w="13575177" h="10418956">
                <a:moveTo>
                  <a:pt x="0" y="0"/>
                </a:moveTo>
                <a:lnTo>
                  <a:pt x="13575177" y="0"/>
                </a:lnTo>
                <a:lnTo>
                  <a:pt x="13575177" y="10418956"/>
                </a:lnTo>
                <a:lnTo>
                  <a:pt x="0" y="10418956"/>
                </a:lnTo>
                <a:lnTo>
                  <a:pt x="0" y="0"/>
                </a:lnTo>
                <a:close/>
              </a:path>
            </a:pathLst>
          </a:custGeom>
          <a:blipFill>
            <a:blip r:embed="rId3">
              <a:alphaModFix amt="6000"/>
            </a:blip>
            <a:stretch>
              <a:fillRect t="-59112" r="-34834" b="-75126"/>
            </a:stretch>
          </a:blipFill>
        </p:spPr>
        <p:txBody>
          <a:bodyPr/>
          <a:lstStyle/>
          <a:p>
            <a:endParaRPr lang="en-GB"/>
          </a:p>
        </p:txBody>
      </p:sp>
      <p:grpSp>
        <p:nvGrpSpPr>
          <p:cNvPr id="4" name="Group 4"/>
          <p:cNvGrpSpPr/>
          <p:nvPr/>
        </p:nvGrpSpPr>
        <p:grpSpPr>
          <a:xfrm>
            <a:off x="17346890" y="9074804"/>
            <a:ext cx="15928354" cy="964373"/>
            <a:chOff x="0" y="0"/>
            <a:chExt cx="4195122" cy="253991"/>
          </a:xfrm>
        </p:grpSpPr>
        <p:sp>
          <p:nvSpPr>
            <p:cNvPr id="5" name="Freeform 5"/>
            <p:cNvSpPr/>
            <p:nvPr/>
          </p:nvSpPr>
          <p:spPr>
            <a:xfrm>
              <a:off x="0" y="0"/>
              <a:ext cx="4195122" cy="253991"/>
            </a:xfrm>
            <a:custGeom>
              <a:avLst/>
              <a:gdLst/>
              <a:ahLst/>
              <a:cxnLst/>
              <a:rect l="l" t="t" r="r" b="b"/>
              <a:pathLst>
                <a:path w="4195122" h="253991">
                  <a:moveTo>
                    <a:pt x="0" y="0"/>
                  </a:moveTo>
                  <a:lnTo>
                    <a:pt x="4195122" y="0"/>
                  </a:lnTo>
                  <a:lnTo>
                    <a:pt x="4195122" y="253991"/>
                  </a:lnTo>
                  <a:lnTo>
                    <a:pt x="0" y="253991"/>
                  </a:lnTo>
                  <a:close/>
                </a:path>
              </a:pathLst>
            </a:custGeom>
            <a:gradFill rotWithShape="1">
              <a:gsLst>
                <a:gs pos="0">
                  <a:srgbClr val="862C41">
                    <a:alpha val="100000"/>
                  </a:srgbClr>
                </a:gs>
                <a:gs pos="100000">
                  <a:srgbClr val="721839">
                    <a:alpha val="0"/>
                  </a:srgbClr>
                </a:gs>
              </a:gsLst>
              <a:lin ang="0"/>
            </a:gradFill>
          </p:spPr>
          <p:txBody>
            <a:bodyPr/>
            <a:lstStyle/>
            <a:p>
              <a:endParaRPr lang="en-GB"/>
            </a:p>
          </p:txBody>
        </p:sp>
        <p:sp>
          <p:nvSpPr>
            <p:cNvPr id="6" name="TextBox 6"/>
            <p:cNvSpPr txBox="1"/>
            <p:nvPr/>
          </p:nvSpPr>
          <p:spPr>
            <a:xfrm>
              <a:off x="0" y="-38100"/>
              <a:ext cx="4195122" cy="292091"/>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17259300" y="501217"/>
            <a:ext cx="629458" cy="685548"/>
          </a:xfrm>
          <a:custGeom>
            <a:avLst/>
            <a:gdLst/>
            <a:ahLst/>
            <a:cxnLst/>
            <a:rect l="l" t="t" r="r" b="b"/>
            <a:pathLst>
              <a:path w="629458" h="685548">
                <a:moveTo>
                  <a:pt x="0" y="0"/>
                </a:moveTo>
                <a:lnTo>
                  <a:pt x="629458" y="0"/>
                </a:lnTo>
                <a:lnTo>
                  <a:pt x="629458" y="685548"/>
                </a:lnTo>
                <a:lnTo>
                  <a:pt x="0" y="6855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grpSp>
        <p:nvGrpSpPr>
          <p:cNvPr id="8" name="Group 8"/>
          <p:cNvGrpSpPr/>
          <p:nvPr/>
        </p:nvGrpSpPr>
        <p:grpSpPr>
          <a:xfrm>
            <a:off x="8739614" y="3361476"/>
            <a:ext cx="10633541" cy="1371600"/>
            <a:chOff x="0" y="0"/>
            <a:chExt cx="2800603" cy="361244"/>
          </a:xfrm>
        </p:grpSpPr>
        <p:sp>
          <p:nvSpPr>
            <p:cNvPr id="9" name="Freeform 9"/>
            <p:cNvSpPr/>
            <p:nvPr/>
          </p:nvSpPr>
          <p:spPr>
            <a:xfrm>
              <a:off x="0" y="0"/>
              <a:ext cx="2800603" cy="361244"/>
            </a:xfrm>
            <a:custGeom>
              <a:avLst/>
              <a:gdLst/>
              <a:ahLst/>
              <a:cxnLst/>
              <a:rect l="l" t="t" r="r" b="b"/>
              <a:pathLst>
                <a:path w="2800603" h="361244">
                  <a:moveTo>
                    <a:pt x="0" y="0"/>
                  </a:moveTo>
                  <a:lnTo>
                    <a:pt x="2800603" y="0"/>
                  </a:lnTo>
                  <a:lnTo>
                    <a:pt x="2800603" y="361244"/>
                  </a:lnTo>
                  <a:lnTo>
                    <a:pt x="0" y="361244"/>
                  </a:lnTo>
                  <a:close/>
                </a:path>
              </a:pathLst>
            </a:custGeom>
            <a:gradFill rotWithShape="1">
              <a:gsLst>
                <a:gs pos="0">
                  <a:srgbClr val="721839">
                    <a:alpha val="0"/>
                  </a:srgbClr>
                </a:gs>
                <a:gs pos="100000">
                  <a:srgbClr val="862C41">
                    <a:alpha val="100000"/>
                  </a:srgbClr>
                </a:gs>
              </a:gsLst>
              <a:lin ang="0"/>
            </a:gradFill>
          </p:spPr>
          <p:txBody>
            <a:bodyPr/>
            <a:lstStyle/>
            <a:p>
              <a:endParaRPr lang="en-GB"/>
            </a:p>
          </p:txBody>
        </p:sp>
        <p:sp>
          <p:nvSpPr>
            <p:cNvPr id="10" name="TextBox 10"/>
            <p:cNvSpPr txBox="1"/>
            <p:nvPr/>
          </p:nvSpPr>
          <p:spPr>
            <a:xfrm>
              <a:off x="0" y="-38100"/>
              <a:ext cx="2800603" cy="399344"/>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0" y="1533367"/>
            <a:ext cx="8125860" cy="5321289"/>
            <a:chOff x="0" y="0"/>
            <a:chExt cx="2140144" cy="1401492"/>
          </a:xfrm>
        </p:grpSpPr>
        <p:sp>
          <p:nvSpPr>
            <p:cNvPr id="12" name="Freeform 12"/>
            <p:cNvSpPr/>
            <p:nvPr/>
          </p:nvSpPr>
          <p:spPr>
            <a:xfrm>
              <a:off x="0" y="0"/>
              <a:ext cx="2140144" cy="1401492"/>
            </a:xfrm>
            <a:custGeom>
              <a:avLst/>
              <a:gdLst/>
              <a:ahLst/>
              <a:cxnLst/>
              <a:rect l="l" t="t" r="r" b="b"/>
              <a:pathLst>
                <a:path w="2140144" h="1401492">
                  <a:moveTo>
                    <a:pt x="0" y="0"/>
                  </a:moveTo>
                  <a:lnTo>
                    <a:pt x="2140144" y="0"/>
                  </a:lnTo>
                  <a:lnTo>
                    <a:pt x="2140144" y="1401492"/>
                  </a:lnTo>
                  <a:lnTo>
                    <a:pt x="0" y="1401492"/>
                  </a:lnTo>
                  <a:close/>
                </a:path>
              </a:pathLst>
            </a:custGeom>
            <a:gradFill rotWithShape="1">
              <a:gsLst>
                <a:gs pos="0">
                  <a:srgbClr val="862C41">
                    <a:alpha val="100000"/>
                  </a:srgbClr>
                </a:gs>
                <a:gs pos="100000">
                  <a:srgbClr val="721839">
                    <a:alpha val="0"/>
                  </a:srgbClr>
                </a:gs>
              </a:gsLst>
              <a:lin ang="0"/>
            </a:gradFill>
          </p:spPr>
          <p:txBody>
            <a:bodyPr/>
            <a:lstStyle/>
            <a:p>
              <a:endParaRPr lang="en-GB"/>
            </a:p>
          </p:txBody>
        </p:sp>
        <p:sp>
          <p:nvSpPr>
            <p:cNvPr id="13" name="TextBox 13"/>
            <p:cNvSpPr txBox="1"/>
            <p:nvPr/>
          </p:nvSpPr>
          <p:spPr>
            <a:xfrm>
              <a:off x="0" y="-38100"/>
              <a:ext cx="2140144" cy="1439592"/>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9144000" y="501217"/>
            <a:ext cx="7802252" cy="9293693"/>
            <a:chOff x="0" y="0"/>
            <a:chExt cx="936847" cy="1115931"/>
          </a:xfrm>
        </p:grpSpPr>
        <p:sp>
          <p:nvSpPr>
            <p:cNvPr id="15" name="Freeform 15"/>
            <p:cNvSpPr/>
            <p:nvPr/>
          </p:nvSpPr>
          <p:spPr>
            <a:xfrm>
              <a:off x="0" y="0"/>
              <a:ext cx="936847" cy="1115931"/>
            </a:xfrm>
            <a:custGeom>
              <a:avLst/>
              <a:gdLst/>
              <a:ahLst/>
              <a:cxnLst/>
              <a:rect l="l" t="t" r="r" b="b"/>
              <a:pathLst>
                <a:path w="936847" h="1115931">
                  <a:moveTo>
                    <a:pt x="12899" y="0"/>
                  </a:moveTo>
                  <a:lnTo>
                    <a:pt x="923948" y="0"/>
                  </a:lnTo>
                  <a:cubicBezTo>
                    <a:pt x="931072" y="0"/>
                    <a:pt x="936847" y="5775"/>
                    <a:pt x="936847" y="12899"/>
                  </a:cubicBezTo>
                  <a:lnTo>
                    <a:pt x="936847" y="1103031"/>
                  </a:lnTo>
                  <a:cubicBezTo>
                    <a:pt x="936847" y="1110155"/>
                    <a:pt x="931072" y="1115931"/>
                    <a:pt x="923948" y="1115931"/>
                  </a:cubicBezTo>
                  <a:lnTo>
                    <a:pt x="12899" y="1115931"/>
                  </a:lnTo>
                  <a:cubicBezTo>
                    <a:pt x="9478" y="1115931"/>
                    <a:pt x="6197" y="1114572"/>
                    <a:pt x="3778" y="1112152"/>
                  </a:cubicBezTo>
                  <a:cubicBezTo>
                    <a:pt x="1359" y="1109733"/>
                    <a:pt x="0" y="1106452"/>
                    <a:pt x="0" y="1103031"/>
                  </a:cubicBezTo>
                  <a:lnTo>
                    <a:pt x="0" y="12899"/>
                  </a:lnTo>
                  <a:cubicBezTo>
                    <a:pt x="0" y="5775"/>
                    <a:pt x="5775" y="0"/>
                    <a:pt x="12899" y="0"/>
                  </a:cubicBezTo>
                  <a:close/>
                </a:path>
              </a:pathLst>
            </a:custGeom>
            <a:blipFill>
              <a:blip r:embed="rId6"/>
              <a:stretch>
                <a:fillRect l="-1070" r="-1070"/>
              </a:stretch>
            </a:blipFill>
          </p:spPr>
          <p:txBody>
            <a:bodyPr/>
            <a:lstStyle/>
            <a:p>
              <a:endParaRPr lang="en-GB"/>
            </a:p>
          </p:txBody>
        </p:sp>
      </p:grpSp>
      <p:grpSp>
        <p:nvGrpSpPr>
          <p:cNvPr id="16" name="Group 16"/>
          <p:cNvGrpSpPr/>
          <p:nvPr/>
        </p:nvGrpSpPr>
        <p:grpSpPr>
          <a:xfrm>
            <a:off x="1311311" y="418488"/>
            <a:ext cx="6050202" cy="4616789"/>
            <a:chOff x="0" y="0"/>
            <a:chExt cx="665901" cy="508136"/>
          </a:xfrm>
        </p:grpSpPr>
        <p:sp>
          <p:nvSpPr>
            <p:cNvPr id="17" name="Freeform 17"/>
            <p:cNvSpPr/>
            <p:nvPr/>
          </p:nvSpPr>
          <p:spPr>
            <a:xfrm>
              <a:off x="0" y="0"/>
              <a:ext cx="665901" cy="508136"/>
            </a:xfrm>
            <a:custGeom>
              <a:avLst/>
              <a:gdLst/>
              <a:ahLst/>
              <a:cxnLst/>
              <a:rect l="l" t="t" r="r" b="b"/>
              <a:pathLst>
                <a:path w="665901" h="508136">
                  <a:moveTo>
                    <a:pt x="16635" y="0"/>
                  </a:moveTo>
                  <a:lnTo>
                    <a:pt x="649266" y="0"/>
                  </a:lnTo>
                  <a:cubicBezTo>
                    <a:pt x="658454" y="0"/>
                    <a:pt x="665901" y="7448"/>
                    <a:pt x="665901" y="16635"/>
                  </a:cubicBezTo>
                  <a:lnTo>
                    <a:pt x="665901" y="491501"/>
                  </a:lnTo>
                  <a:cubicBezTo>
                    <a:pt x="665901" y="495913"/>
                    <a:pt x="664149" y="500144"/>
                    <a:pt x="661029" y="503264"/>
                  </a:cubicBezTo>
                  <a:cubicBezTo>
                    <a:pt x="657909" y="506383"/>
                    <a:pt x="653678" y="508136"/>
                    <a:pt x="649266" y="508136"/>
                  </a:cubicBezTo>
                  <a:lnTo>
                    <a:pt x="16635" y="508136"/>
                  </a:lnTo>
                  <a:cubicBezTo>
                    <a:pt x="12223" y="508136"/>
                    <a:pt x="7992" y="506383"/>
                    <a:pt x="4872" y="503264"/>
                  </a:cubicBezTo>
                  <a:cubicBezTo>
                    <a:pt x="1753" y="500144"/>
                    <a:pt x="0" y="495913"/>
                    <a:pt x="0" y="491501"/>
                  </a:cubicBezTo>
                  <a:lnTo>
                    <a:pt x="0" y="16635"/>
                  </a:lnTo>
                  <a:cubicBezTo>
                    <a:pt x="0" y="12223"/>
                    <a:pt x="1753" y="7992"/>
                    <a:pt x="4872" y="4872"/>
                  </a:cubicBezTo>
                  <a:cubicBezTo>
                    <a:pt x="7992" y="1753"/>
                    <a:pt x="12223" y="0"/>
                    <a:pt x="16635" y="0"/>
                  </a:cubicBezTo>
                  <a:close/>
                </a:path>
              </a:pathLst>
            </a:custGeom>
            <a:blipFill>
              <a:blip r:embed="rId7"/>
              <a:stretch>
                <a:fillRect t="-1763" b="-1763"/>
              </a:stretch>
            </a:blipFill>
          </p:spPr>
          <p:txBody>
            <a:bodyPr/>
            <a:lstStyle/>
            <a:p>
              <a:endParaRPr lang="en-GB"/>
            </a:p>
          </p:txBody>
        </p:sp>
      </p:grpSp>
      <p:grpSp>
        <p:nvGrpSpPr>
          <p:cNvPr id="18" name="Group 18"/>
          <p:cNvGrpSpPr/>
          <p:nvPr/>
        </p:nvGrpSpPr>
        <p:grpSpPr>
          <a:xfrm>
            <a:off x="382594" y="7206765"/>
            <a:ext cx="8301429" cy="1868039"/>
            <a:chOff x="0" y="0"/>
            <a:chExt cx="2186385" cy="491994"/>
          </a:xfrm>
        </p:grpSpPr>
        <p:sp>
          <p:nvSpPr>
            <p:cNvPr id="19" name="Freeform 19"/>
            <p:cNvSpPr/>
            <p:nvPr/>
          </p:nvSpPr>
          <p:spPr>
            <a:xfrm>
              <a:off x="0" y="0"/>
              <a:ext cx="2186385" cy="491994"/>
            </a:xfrm>
            <a:custGeom>
              <a:avLst/>
              <a:gdLst/>
              <a:ahLst/>
              <a:cxnLst/>
              <a:rect l="l" t="t" r="r" b="b"/>
              <a:pathLst>
                <a:path w="2186385" h="491994">
                  <a:moveTo>
                    <a:pt x="32641" y="0"/>
                  </a:moveTo>
                  <a:lnTo>
                    <a:pt x="2153744" y="0"/>
                  </a:lnTo>
                  <a:cubicBezTo>
                    <a:pt x="2171771" y="0"/>
                    <a:pt x="2186385" y="14614"/>
                    <a:pt x="2186385" y="32641"/>
                  </a:cubicBezTo>
                  <a:lnTo>
                    <a:pt x="2186385" y="459353"/>
                  </a:lnTo>
                  <a:cubicBezTo>
                    <a:pt x="2186385" y="477380"/>
                    <a:pt x="2171771" y="491994"/>
                    <a:pt x="2153744" y="491994"/>
                  </a:cubicBezTo>
                  <a:lnTo>
                    <a:pt x="32641" y="491994"/>
                  </a:lnTo>
                  <a:cubicBezTo>
                    <a:pt x="14614" y="491994"/>
                    <a:pt x="0" y="477380"/>
                    <a:pt x="0" y="459353"/>
                  </a:cubicBezTo>
                  <a:lnTo>
                    <a:pt x="0" y="32641"/>
                  </a:lnTo>
                  <a:cubicBezTo>
                    <a:pt x="0" y="14614"/>
                    <a:pt x="14614" y="0"/>
                    <a:pt x="32641" y="0"/>
                  </a:cubicBezTo>
                  <a:close/>
                </a:path>
              </a:pathLst>
            </a:custGeom>
            <a:gradFill rotWithShape="1">
              <a:gsLst>
                <a:gs pos="0">
                  <a:srgbClr val="862C41">
                    <a:alpha val="68000"/>
                  </a:srgbClr>
                </a:gs>
                <a:gs pos="100000">
                  <a:srgbClr val="721839">
                    <a:alpha val="68000"/>
                  </a:srgbClr>
                </a:gs>
              </a:gsLst>
              <a:lin ang="0"/>
            </a:gradFill>
            <a:ln w="19050" cap="rnd">
              <a:gradFill>
                <a:gsLst>
                  <a:gs pos="0">
                    <a:srgbClr val="D2889A">
                      <a:alpha val="68000"/>
                    </a:srgbClr>
                  </a:gs>
                  <a:gs pos="100000">
                    <a:srgbClr val="FFFBFD">
                      <a:alpha val="47260"/>
                    </a:srgbClr>
                  </a:gs>
                </a:gsLst>
                <a:lin ang="0"/>
              </a:gradFill>
              <a:prstDash val="solid"/>
              <a:round/>
            </a:ln>
          </p:spPr>
          <p:txBody>
            <a:bodyPr/>
            <a:lstStyle/>
            <a:p>
              <a:endParaRPr lang="en-GB"/>
            </a:p>
          </p:txBody>
        </p:sp>
        <p:sp>
          <p:nvSpPr>
            <p:cNvPr id="20" name="TextBox 20"/>
            <p:cNvSpPr txBox="1"/>
            <p:nvPr/>
          </p:nvSpPr>
          <p:spPr>
            <a:xfrm>
              <a:off x="0" y="-38100"/>
              <a:ext cx="2186385" cy="530094"/>
            </a:xfrm>
            <a:prstGeom prst="rect">
              <a:avLst/>
            </a:prstGeom>
          </p:spPr>
          <p:txBody>
            <a:bodyPr lIns="50800" tIns="50800" rIns="50800" bIns="50800" rtlCol="0" anchor="ctr"/>
            <a:lstStyle/>
            <a:p>
              <a:pPr algn="ctr">
                <a:lnSpc>
                  <a:spcPts val="2659"/>
                </a:lnSpc>
                <a:spcBef>
                  <a:spcPct val="0"/>
                </a:spcBef>
              </a:pPr>
              <a:endParaRPr/>
            </a:p>
          </p:txBody>
        </p:sp>
      </p:grpSp>
      <p:sp>
        <p:nvSpPr>
          <p:cNvPr id="21" name="Freeform 21"/>
          <p:cNvSpPr/>
          <p:nvPr/>
        </p:nvSpPr>
        <p:spPr>
          <a:xfrm>
            <a:off x="307019" y="7087526"/>
            <a:ext cx="718214" cy="718214"/>
          </a:xfrm>
          <a:custGeom>
            <a:avLst/>
            <a:gdLst/>
            <a:ahLst/>
            <a:cxnLst/>
            <a:rect l="l" t="t" r="r" b="b"/>
            <a:pathLst>
              <a:path w="718214" h="718214">
                <a:moveTo>
                  <a:pt x="0" y="0"/>
                </a:moveTo>
                <a:lnTo>
                  <a:pt x="718214" y="0"/>
                </a:lnTo>
                <a:lnTo>
                  <a:pt x="718214" y="718214"/>
                </a:lnTo>
                <a:lnTo>
                  <a:pt x="0" y="71821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GB"/>
          </a:p>
        </p:txBody>
      </p:sp>
      <p:sp>
        <p:nvSpPr>
          <p:cNvPr id="22" name="Freeform 22"/>
          <p:cNvSpPr/>
          <p:nvPr/>
        </p:nvSpPr>
        <p:spPr>
          <a:xfrm rot="5400000">
            <a:off x="7002443" y="1479517"/>
            <a:ext cx="2867646" cy="745588"/>
          </a:xfrm>
          <a:custGeom>
            <a:avLst/>
            <a:gdLst/>
            <a:ahLst/>
            <a:cxnLst/>
            <a:rect l="l" t="t" r="r" b="b"/>
            <a:pathLst>
              <a:path w="2867646" h="745588">
                <a:moveTo>
                  <a:pt x="0" y="0"/>
                </a:moveTo>
                <a:lnTo>
                  <a:pt x="2867646" y="0"/>
                </a:lnTo>
                <a:lnTo>
                  <a:pt x="2867646" y="745588"/>
                </a:lnTo>
                <a:lnTo>
                  <a:pt x="0" y="745588"/>
                </a:lnTo>
                <a:lnTo>
                  <a:pt x="0" y="0"/>
                </a:lnTo>
                <a:close/>
              </a:path>
            </a:pathLst>
          </a:custGeom>
          <a:blipFill>
            <a:blip r:embed="rId10">
              <a:alphaModFix amt="7999"/>
              <a:extLst>
                <a:ext uri="{96DAC541-7B7A-43D3-8B79-37D633B846F1}">
                  <asvg:svgBlip xmlns:asvg="http://schemas.microsoft.com/office/drawing/2016/SVG/main" r:embed="rId11"/>
                </a:ext>
              </a:extLst>
            </a:blip>
            <a:stretch>
              <a:fillRect/>
            </a:stretch>
          </a:blipFill>
        </p:spPr>
        <p:txBody>
          <a:bodyPr/>
          <a:lstStyle/>
          <a:p>
            <a:endParaRPr lang="en-GB"/>
          </a:p>
        </p:txBody>
      </p:sp>
      <p:sp>
        <p:nvSpPr>
          <p:cNvPr id="23" name="TextBox 23"/>
          <p:cNvSpPr txBox="1"/>
          <p:nvPr/>
        </p:nvSpPr>
        <p:spPr>
          <a:xfrm>
            <a:off x="17589442" y="9362760"/>
            <a:ext cx="459363" cy="340836"/>
          </a:xfrm>
          <a:prstGeom prst="rect">
            <a:avLst/>
          </a:prstGeom>
        </p:spPr>
        <p:txBody>
          <a:bodyPr lIns="0" tIns="0" rIns="0" bIns="0" rtlCol="0" anchor="t">
            <a:spAutoFit/>
          </a:bodyPr>
          <a:lstStyle/>
          <a:p>
            <a:pPr algn="ctr">
              <a:lnSpc>
                <a:spcPts val="2738"/>
              </a:lnSpc>
              <a:spcBef>
                <a:spcPct val="0"/>
              </a:spcBef>
            </a:pPr>
            <a:r>
              <a:rPr lang="en-US" sz="1956">
                <a:solidFill>
                  <a:srgbClr val="FFFFFF"/>
                </a:solidFill>
                <a:latin typeface="Montserrat"/>
                <a:ea typeface="Montserrat"/>
                <a:cs typeface="Montserrat"/>
                <a:sym typeface="Montserrat"/>
              </a:rPr>
              <a:t>06</a:t>
            </a:r>
          </a:p>
        </p:txBody>
      </p:sp>
      <p:sp>
        <p:nvSpPr>
          <p:cNvPr id="24" name="TextBox 24"/>
          <p:cNvSpPr txBox="1"/>
          <p:nvPr/>
        </p:nvSpPr>
        <p:spPr>
          <a:xfrm>
            <a:off x="382594" y="5179393"/>
            <a:ext cx="5483647" cy="1543050"/>
          </a:xfrm>
          <a:prstGeom prst="rect">
            <a:avLst/>
          </a:prstGeom>
        </p:spPr>
        <p:txBody>
          <a:bodyPr lIns="0" tIns="0" rIns="0" bIns="0" rtlCol="0" anchor="t">
            <a:spAutoFit/>
          </a:bodyPr>
          <a:lstStyle/>
          <a:p>
            <a:pPr algn="l">
              <a:lnSpc>
                <a:spcPts val="12599"/>
              </a:lnSpc>
              <a:spcBef>
                <a:spcPct val="0"/>
              </a:spcBef>
            </a:pPr>
            <a:r>
              <a:rPr lang="en-US" sz="9000">
                <a:gradFill>
                  <a:gsLst>
                    <a:gs pos="0">
                      <a:srgbClr val="8C52FF">
                        <a:alpha val="100000"/>
                      </a:srgbClr>
                    </a:gs>
                    <a:gs pos="100000">
                      <a:srgbClr val="FF914D">
                        <a:alpha val="100000"/>
                      </a:srgbClr>
                    </a:gs>
                  </a:gsLst>
                  <a:lin ang="0"/>
                </a:gradFill>
                <a:latin typeface="Anton"/>
                <a:ea typeface="Anton"/>
                <a:cs typeface="Anton"/>
                <a:sym typeface="Anton"/>
              </a:rPr>
              <a:t>MULTIPLIER</a:t>
            </a:r>
          </a:p>
        </p:txBody>
      </p:sp>
      <p:sp>
        <p:nvSpPr>
          <p:cNvPr id="25" name="TextBox 25"/>
          <p:cNvSpPr txBox="1"/>
          <p:nvPr/>
        </p:nvSpPr>
        <p:spPr>
          <a:xfrm>
            <a:off x="5507344" y="5179393"/>
            <a:ext cx="6464540" cy="1543050"/>
          </a:xfrm>
          <a:prstGeom prst="rect">
            <a:avLst/>
          </a:prstGeom>
        </p:spPr>
        <p:txBody>
          <a:bodyPr lIns="0" tIns="0" rIns="0" bIns="0" rtlCol="0" anchor="t">
            <a:spAutoFit/>
          </a:bodyPr>
          <a:lstStyle/>
          <a:p>
            <a:pPr algn="l">
              <a:lnSpc>
                <a:spcPts val="12599"/>
              </a:lnSpc>
              <a:spcBef>
                <a:spcPct val="0"/>
              </a:spcBef>
            </a:pPr>
            <a:r>
              <a:rPr lang="en-US" sz="9000">
                <a:solidFill>
                  <a:srgbClr val="FFFFFF"/>
                </a:solidFill>
                <a:latin typeface="Anton"/>
                <a:ea typeface="Anton"/>
                <a:cs typeface="Anton"/>
                <a:sym typeface="Anton"/>
              </a:rPr>
              <a:t>CIRCUIT</a:t>
            </a:r>
          </a:p>
        </p:txBody>
      </p:sp>
      <p:sp>
        <p:nvSpPr>
          <p:cNvPr id="26" name="TextBox 26"/>
          <p:cNvSpPr txBox="1"/>
          <p:nvPr/>
        </p:nvSpPr>
        <p:spPr>
          <a:xfrm>
            <a:off x="1162979" y="7241415"/>
            <a:ext cx="4868451" cy="698616"/>
          </a:xfrm>
          <a:prstGeom prst="rect">
            <a:avLst/>
          </a:prstGeom>
        </p:spPr>
        <p:txBody>
          <a:bodyPr lIns="0" tIns="0" rIns="0" bIns="0" rtlCol="0" anchor="t">
            <a:spAutoFit/>
          </a:bodyPr>
          <a:lstStyle/>
          <a:p>
            <a:pPr algn="l">
              <a:lnSpc>
                <a:spcPts val="3177"/>
              </a:lnSpc>
            </a:pPr>
            <a:r>
              <a:rPr lang="en-US" sz="2269" b="1">
                <a:solidFill>
                  <a:srgbClr val="FFFFFF"/>
                </a:solidFill>
                <a:latin typeface="Anonymous Pro Bold"/>
                <a:ea typeface="Anonymous Pro Bold"/>
                <a:cs typeface="Anonymous Pro Bold"/>
                <a:sym typeface="Anonymous Pro Bold"/>
              </a:rPr>
              <a:t>WHY HIGHER INPUT RESISTORS?</a:t>
            </a:r>
          </a:p>
          <a:p>
            <a:pPr algn="l">
              <a:lnSpc>
                <a:spcPts val="2431"/>
              </a:lnSpc>
              <a:spcBef>
                <a:spcPct val="0"/>
              </a:spcBef>
            </a:pPr>
            <a:endParaRPr lang="en-US" sz="2269" b="1">
              <a:solidFill>
                <a:srgbClr val="FFFFFF"/>
              </a:solidFill>
              <a:latin typeface="Anonymous Pro Bold"/>
              <a:ea typeface="Anonymous Pro Bold"/>
              <a:cs typeface="Anonymous Pro Bold"/>
              <a:sym typeface="Anonymous Pro Bold"/>
            </a:endParaRPr>
          </a:p>
        </p:txBody>
      </p:sp>
      <p:sp>
        <p:nvSpPr>
          <p:cNvPr id="27" name="TextBox 27"/>
          <p:cNvSpPr txBox="1"/>
          <p:nvPr/>
        </p:nvSpPr>
        <p:spPr>
          <a:xfrm>
            <a:off x="776457" y="7873331"/>
            <a:ext cx="7513702" cy="854359"/>
          </a:xfrm>
          <a:prstGeom prst="rect">
            <a:avLst/>
          </a:prstGeom>
        </p:spPr>
        <p:txBody>
          <a:bodyPr lIns="0" tIns="0" rIns="0" bIns="0" rtlCol="0" anchor="t">
            <a:spAutoFit/>
          </a:bodyPr>
          <a:lstStyle/>
          <a:p>
            <a:pPr algn="l">
              <a:lnSpc>
                <a:spcPts val="2259"/>
              </a:lnSpc>
              <a:spcBef>
                <a:spcPct val="0"/>
              </a:spcBef>
            </a:pPr>
            <a:r>
              <a:rPr lang="en-US" sz="1613">
                <a:solidFill>
                  <a:srgbClr val="FFFFFF"/>
                </a:solidFill>
                <a:latin typeface="Anonymous Pro"/>
                <a:ea typeface="Anonymous Pro"/>
                <a:cs typeface="Anonymous Pro"/>
                <a:sym typeface="Anonymous Pro"/>
              </a:rPr>
              <a:t>In log/antilog multipliers, using large resistors helps ensure that the input voltage generates a small current. This approach maintains a more linear and predictable log function.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GB"/>
          </a:p>
        </p:txBody>
      </p:sp>
      <p:sp>
        <p:nvSpPr>
          <p:cNvPr id="3" name="Freeform 3"/>
          <p:cNvSpPr/>
          <p:nvPr/>
        </p:nvSpPr>
        <p:spPr>
          <a:xfrm>
            <a:off x="6522084" y="0"/>
            <a:ext cx="13575177" cy="10418956"/>
          </a:xfrm>
          <a:custGeom>
            <a:avLst/>
            <a:gdLst/>
            <a:ahLst/>
            <a:cxnLst/>
            <a:rect l="l" t="t" r="r" b="b"/>
            <a:pathLst>
              <a:path w="13575177" h="10418956">
                <a:moveTo>
                  <a:pt x="0" y="0"/>
                </a:moveTo>
                <a:lnTo>
                  <a:pt x="13575177" y="0"/>
                </a:lnTo>
                <a:lnTo>
                  <a:pt x="13575177" y="10418956"/>
                </a:lnTo>
                <a:lnTo>
                  <a:pt x="0" y="10418956"/>
                </a:lnTo>
                <a:lnTo>
                  <a:pt x="0" y="0"/>
                </a:lnTo>
                <a:close/>
              </a:path>
            </a:pathLst>
          </a:custGeom>
          <a:blipFill>
            <a:blip r:embed="rId3">
              <a:alphaModFix amt="6000"/>
            </a:blip>
            <a:stretch>
              <a:fillRect t="-59112" r="-34834" b="-75126"/>
            </a:stretch>
          </a:blipFill>
        </p:spPr>
        <p:txBody>
          <a:bodyPr/>
          <a:lstStyle/>
          <a:p>
            <a:endParaRPr lang="en-GB"/>
          </a:p>
        </p:txBody>
      </p:sp>
      <p:sp>
        <p:nvSpPr>
          <p:cNvPr id="4" name="Freeform 4"/>
          <p:cNvSpPr/>
          <p:nvPr/>
        </p:nvSpPr>
        <p:spPr>
          <a:xfrm>
            <a:off x="16828069" y="685926"/>
            <a:ext cx="629458" cy="685548"/>
          </a:xfrm>
          <a:custGeom>
            <a:avLst/>
            <a:gdLst/>
            <a:ahLst/>
            <a:cxnLst/>
            <a:rect l="l" t="t" r="r" b="b"/>
            <a:pathLst>
              <a:path w="629458" h="685548">
                <a:moveTo>
                  <a:pt x="0" y="0"/>
                </a:moveTo>
                <a:lnTo>
                  <a:pt x="629458" y="0"/>
                </a:lnTo>
                <a:lnTo>
                  <a:pt x="629458" y="685548"/>
                </a:lnTo>
                <a:lnTo>
                  <a:pt x="0" y="6855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grpSp>
        <p:nvGrpSpPr>
          <p:cNvPr id="5" name="Group 5"/>
          <p:cNvGrpSpPr/>
          <p:nvPr/>
        </p:nvGrpSpPr>
        <p:grpSpPr>
          <a:xfrm>
            <a:off x="0" y="1747986"/>
            <a:ext cx="16029873" cy="1167987"/>
            <a:chOff x="0" y="0"/>
            <a:chExt cx="4221860" cy="307618"/>
          </a:xfrm>
        </p:grpSpPr>
        <p:sp>
          <p:nvSpPr>
            <p:cNvPr id="6" name="Freeform 6"/>
            <p:cNvSpPr/>
            <p:nvPr/>
          </p:nvSpPr>
          <p:spPr>
            <a:xfrm>
              <a:off x="0" y="0"/>
              <a:ext cx="4221860" cy="307618"/>
            </a:xfrm>
            <a:custGeom>
              <a:avLst/>
              <a:gdLst/>
              <a:ahLst/>
              <a:cxnLst/>
              <a:rect l="l" t="t" r="r" b="b"/>
              <a:pathLst>
                <a:path w="4221860" h="307618">
                  <a:moveTo>
                    <a:pt x="0" y="0"/>
                  </a:moveTo>
                  <a:lnTo>
                    <a:pt x="4221860" y="0"/>
                  </a:lnTo>
                  <a:lnTo>
                    <a:pt x="4221860" y="307618"/>
                  </a:lnTo>
                  <a:lnTo>
                    <a:pt x="0" y="307618"/>
                  </a:lnTo>
                  <a:close/>
                </a:path>
              </a:pathLst>
            </a:custGeom>
            <a:gradFill rotWithShape="1">
              <a:gsLst>
                <a:gs pos="0">
                  <a:srgbClr val="862C41">
                    <a:alpha val="100000"/>
                  </a:srgbClr>
                </a:gs>
                <a:gs pos="100000">
                  <a:srgbClr val="721839">
                    <a:alpha val="0"/>
                  </a:srgbClr>
                </a:gs>
              </a:gsLst>
              <a:lin ang="0"/>
            </a:gradFill>
          </p:spPr>
          <p:txBody>
            <a:bodyPr/>
            <a:lstStyle/>
            <a:p>
              <a:endParaRPr lang="en-GB"/>
            </a:p>
          </p:txBody>
        </p:sp>
        <p:sp>
          <p:nvSpPr>
            <p:cNvPr id="7" name="TextBox 7"/>
            <p:cNvSpPr txBox="1"/>
            <p:nvPr/>
          </p:nvSpPr>
          <p:spPr>
            <a:xfrm>
              <a:off x="0" y="-38100"/>
              <a:ext cx="4221860" cy="345718"/>
            </a:xfrm>
            <a:prstGeom prst="rect">
              <a:avLst/>
            </a:prstGeom>
          </p:spPr>
          <p:txBody>
            <a:bodyPr lIns="50800" tIns="50800" rIns="50800" bIns="50800" rtlCol="0" anchor="ctr"/>
            <a:lstStyle/>
            <a:p>
              <a:pPr algn="ctr">
                <a:lnSpc>
                  <a:spcPts val="2659"/>
                </a:lnSpc>
                <a:spcBef>
                  <a:spcPct val="0"/>
                </a:spcBef>
              </a:pPr>
              <a:endParaRPr/>
            </a:p>
            <a:p>
              <a:pPr algn="ctr">
                <a:lnSpc>
                  <a:spcPts val="2659"/>
                </a:lnSpc>
                <a:spcBef>
                  <a:spcPct val="0"/>
                </a:spcBef>
              </a:pPr>
              <a:endParaRPr/>
            </a:p>
          </p:txBody>
        </p:sp>
      </p:grpSp>
      <p:grpSp>
        <p:nvGrpSpPr>
          <p:cNvPr id="8" name="Group 8"/>
          <p:cNvGrpSpPr/>
          <p:nvPr/>
        </p:nvGrpSpPr>
        <p:grpSpPr>
          <a:xfrm>
            <a:off x="3296735" y="6706751"/>
            <a:ext cx="5295112" cy="3332425"/>
            <a:chOff x="0" y="0"/>
            <a:chExt cx="1687365" cy="1061926"/>
          </a:xfrm>
        </p:grpSpPr>
        <p:sp>
          <p:nvSpPr>
            <p:cNvPr id="9" name="Freeform 9"/>
            <p:cNvSpPr/>
            <p:nvPr/>
          </p:nvSpPr>
          <p:spPr>
            <a:xfrm>
              <a:off x="0" y="0"/>
              <a:ext cx="1687365" cy="1061926"/>
            </a:xfrm>
            <a:custGeom>
              <a:avLst/>
              <a:gdLst/>
              <a:ahLst/>
              <a:cxnLst/>
              <a:rect l="l" t="t" r="r" b="b"/>
              <a:pathLst>
                <a:path w="1687365" h="1061926">
                  <a:moveTo>
                    <a:pt x="20469" y="0"/>
                  </a:moveTo>
                  <a:lnTo>
                    <a:pt x="1666896" y="0"/>
                  </a:lnTo>
                  <a:cubicBezTo>
                    <a:pt x="1672324" y="0"/>
                    <a:pt x="1677531" y="2157"/>
                    <a:pt x="1681369" y="5995"/>
                  </a:cubicBezTo>
                  <a:cubicBezTo>
                    <a:pt x="1685208" y="9834"/>
                    <a:pt x="1687365" y="15040"/>
                    <a:pt x="1687365" y="20469"/>
                  </a:cubicBezTo>
                  <a:lnTo>
                    <a:pt x="1687365" y="1041457"/>
                  </a:lnTo>
                  <a:cubicBezTo>
                    <a:pt x="1687365" y="1046886"/>
                    <a:pt x="1685208" y="1052092"/>
                    <a:pt x="1681369" y="1055931"/>
                  </a:cubicBezTo>
                  <a:cubicBezTo>
                    <a:pt x="1677531" y="1059770"/>
                    <a:pt x="1672324" y="1061926"/>
                    <a:pt x="1666896" y="1061926"/>
                  </a:cubicBezTo>
                  <a:lnTo>
                    <a:pt x="20469" y="1061926"/>
                  </a:lnTo>
                  <a:cubicBezTo>
                    <a:pt x="15040" y="1061926"/>
                    <a:pt x="9834" y="1059770"/>
                    <a:pt x="5995" y="1055931"/>
                  </a:cubicBezTo>
                  <a:cubicBezTo>
                    <a:pt x="2157" y="1052092"/>
                    <a:pt x="0" y="1046886"/>
                    <a:pt x="0" y="1041457"/>
                  </a:cubicBezTo>
                  <a:lnTo>
                    <a:pt x="0" y="20469"/>
                  </a:lnTo>
                  <a:cubicBezTo>
                    <a:pt x="0" y="15040"/>
                    <a:pt x="2157" y="9834"/>
                    <a:pt x="5995" y="5995"/>
                  </a:cubicBezTo>
                  <a:cubicBezTo>
                    <a:pt x="9834" y="2157"/>
                    <a:pt x="15040" y="0"/>
                    <a:pt x="20469" y="0"/>
                  </a:cubicBezTo>
                  <a:close/>
                </a:path>
              </a:pathLst>
            </a:custGeom>
            <a:blipFill>
              <a:blip r:embed="rId6"/>
              <a:stretch>
                <a:fillRect t="-9586" b="-9586"/>
              </a:stretch>
            </a:blipFill>
          </p:spPr>
          <p:txBody>
            <a:bodyPr/>
            <a:lstStyle/>
            <a:p>
              <a:endParaRPr lang="en-GB"/>
            </a:p>
          </p:txBody>
        </p:sp>
      </p:grpSp>
      <p:grpSp>
        <p:nvGrpSpPr>
          <p:cNvPr id="10" name="Group 10"/>
          <p:cNvGrpSpPr/>
          <p:nvPr/>
        </p:nvGrpSpPr>
        <p:grpSpPr>
          <a:xfrm>
            <a:off x="17346890" y="9074804"/>
            <a:ext cx="15928354" cy="964373"/>
            <a:chOff x="0" y="0"/>
            <a:chExt cx="4195122" cy="253991"/>
          </a:xfrm>
        </p:grpSpPr>
        <p:sp>
          <p:nvSpPr>
            <p:cNvPr id="11" name="Freeform 11"/>
            <p:cNvSpPr/>
            <p:nvPr/>
          </p:nvSpPr>
          <p:spPr>
            <a:xfrm>
              <a:off x="0" y="0"/>
              <a:ext cx="4195122" cy="253991"/>
            </a:xfrm>
            <a:custGeom>
              <a:avLst/>
              <a:gdLst/>
              <a:ahLst/>
              <a:cxnLst/>
              <a:rect l="l" t="t" r="r" b="b"/>
              <a:pathLst>
                <a:path w="4195122" h="253991">
                  <a:moveTo>
                    <a:pt x="0" y="0"/>
                  </a:moveTo>
                  <a:lnTo>
                    <a:pt x="4195122" y="0"/>
                  </a:lnTo>
                  <a:lnTo>
                    <a:pt x="4195122" y="253991"/>
                  </a:lnTo>
                  <a:lnTo>
                    <a:pt x="0" y="253991"/>
                  </a:lnTo>
                  <a:close/>
                </a:path>
              </a:pathLst>
            </a:custGeom>
            <a:gradFill rotWithShape="1">
              <a:gsLst>
                <a:gs pos="0">
                  <a:srgbClr val="862C41">
                    <a:alpha val="100000"/>
                  </a:srgbClr>
                </a:gs>
                <a:gs pos="100000">
                  <a:srgbClr val="721839">
                    <a:alpha val="0"/>
                  </a:srgbClr>
                </a:gs>
              </a:gsLst>
              <a:lin ang="0"/>
            </a:gradFill>
          </p:spPr>
          <p:txBody>
            <a:bodyPr/>
            <a:lstStyle/>
            <a:p>
              <a:endParaRPr lang="en-GB"/>
            </a:p>
          </p:txBody>
        </p:sp>
        <p:sp>
          <p:nvSpPr>
            <p:cNvPr id="12" name="TextBox 12"/>
            <p:cNvSpPr txBox="1"/>
            <p:nvPr/>
          </p:nvSpPr>
          <p:spPr>
            <a:xfrm>
              <a:off x="0" y="-38100"/>
              <a:ext cx="4195122" cy="292091"/>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a:off x="2719824" y="801711"/>
            <a:ext cx="2867646" cy="745588"/>
          </a:xfrm>
          <a:custGeom>
            <a:avLst/>
            <a:gdLst/>
            <a:ahLst/>
            <a:cxnLst/>
            <a:rect l="l" t="t" r="r" b="b"/>
            <a:pathLst>
              <a:path w="2867646" h="745588">
                <a:moveTo>
                  <a:pt x="0" y="0"/>
                </a:moveTo>
                <a:lnTo>
                  <a:pt x="2867646" y="0"/>
                </a:lnTo>
                <a:lnTo>
                  <a:pt x="2867646" y="745588"/>
                </a:lnTo>
                <a:lnTo>
                  <a:pt x="0" y="745588"/>
                </a:lnTo>
                <a:lnTo>
                  <a:pt x="0" y="0"/>
                </a:lnTo>
                <a:close/>
              </a:path>
            </a:pathLst>
          </a:custGeom>
          <a:blipFill>
            <a:blip r:embed="rId7">
              <a:alphaModFix amt="7999"/>
              <a:extLst>
                <a:ext uri="{96DAC541-7B7A-43D3-8B79-37D633B846F1}">
                  <asvg:svgBlip xmlns:asvg="http://schemas.microsoft.com/office/drawing/2016/SVG/main" r:embed="rId8"/>
                </a:ext>
              </a:extLst>
            </a:blip>
            <a:stretch>
              <a:fillRect/>
            </a:stretch>
          </a:blipFill>
        </p:spPr>
        <p:txBody>
          <a:bodyPr/>
          <a:lstStyle/>
          <a:p>
            <a:endParaRPr lang="en-GB"/>
          </a:p>
        </p:txBody>
      </p:sp>
      <p:grpSp>
        <p:nvGrpSpPr>
          <p:cNvPr id="14" name="Group 14"/>
          <p:cNvGrpSpPr/>
          <p:nvPr/>
        </p:nvGrpSpPr>
        <p:grpSpPr>
          <a:xfrm>
            <a:off x="3296735" y="3063546"/>
            <a:ext cx="5295112" cy="3450988"/>
            <a:chOff x="0" y="0"/>
            <a:chExt cx="1065098" cy="694157"/>
          </a:xfrm>
        </p:grpSpPr>
        <p:sp>
          <p:nvSpPr>
            <p:cNvPr id="15" name="Freeform 15"/>
            <p:cNvSpPr/>
            <p:nvPr/>
          </p:nvSpPr>
          <p:spPr>
            <a:xfrm>
              <a:off x="0" y="0"/>
              <a:ext cx="1065098" cy="694157"/>
            </a:xfrm>
            <a:custGeom>
              <a:avLst/>
              <a:gdLst/>
              <a:ahLst/>
              <a:cxnLst/>
              <a:rect l="l" t="t" r="r" b="b"/>
              <a:pathLst>
                <a:path w="1065098" h="694157">
                  <a:moveTo>
                    <a:pt x="19007" y="0"/>
                  </a:moveTo>
                  <a:lnTo>
                    <a:pt x="1046091" y="0"/>
                  </a:lnTo>
                  <a:cubicBezTo>
                    <a:pt x="1056588" y="0"/>
                    <a:pt x="1065098" y="8510"/>
                    <a:pt x="1065098" y="19007"/>
                  </a:cubicBezTo>
                  <a:lnTo>
                    <a:pt x="1065098" y="675150"/>
                  </a:lnTo>
                  <a:cubicBezTo>
                    <a:pt x="1065098" y="680191"/>
                    <a:pt x="1063096" y="685026"/>
                    <a:pt x="1059531" y="688590"/>
                  </a:cubicBezTo>
                  <a:cubicBezTo>
                    <a:pt x="1055967" y="692155"/>
                    <a:pt x="1051132" y="694157"/>
                    <a:pt x="1046091" y="694157"/>
                  </a:cubicBezTo>
                  <a:lnTo>
                    <a:pt x="19007" y="694157"/>
                  </a:lnTo>
                  <a:cubicBezTo>
                    <a:pt x="13966" y="694157"/>
                    <a:pt x="9132" y="692155"/>
                    <a:pt x="5567" y="688590"/>
                  </a:cubicBezTo>
                  <a:cubicBezTo>
                    <a:pt x="2003" y="685026"/>
                    <a:pt x="0" y="680191"/>
                    <a:pt x="0" y="675150"/>
                  </a:cubicBezTo>
                  <a:lnTo>
                    <a:pt x="0" y="19007"/>
                  </a:lnTo>
                  <a:cubicBezTo>
                    <a:pt x="0" y="13966"/>
                    <a:pt x="2003" y="9132"/>
                    <a:pt x="5567" y="5567"/>
                  </a:cubicBezTo>
                  <a:cubicBezTo>
                    <a:pt x="9132" y="2003"/>
                    <a:pt x="13966" y="0"/>
                    <a:pt x="19007" y="0"/>
                  </a:cubicBezTo>
                  <a:close/>
                </a:path>
              </a:pathLst>
            </a:custGeom>
            <a:blipFill>
              <a:blip r:embed="rId9"/>
              <a:stretch>
                <a:fillRect l="-8320" r="-8320"/>
              </a:stretch>
            </a:blipFill>
          </p:spPr>
          <p:txBody>
            <a:bodyPr/>
            <a:lstStyle/>
            <a:p>
              <a:endParaRPr lang="en-GB"/>
            </a:p>
          </p:txBody>
        </p:sp>
      </p:grpSp>
      <p:grpSp>
        <p:nvGrpSpPr>
          <p:cNvPr id="16" name="Group 16"/>
          <p:cNvGrpSpPr/>
          <p:nvPr/>
        </p:nvGrpSpPr>
        <p:grpSpPr>
          <a:xfrm>
            <a:off x="9427173" y="3063546"/>
            <a:ext cx="5343247" cy="3450988"/>
            <a:chOff x="0" y="0"/>
            <a:chExt cx="1025490" cy="662322"/>
          </a:xfrm>
        </p:grpSpPr>
        <p:sp>
          <p:nvSpPr>
            <p:cNvPr id="17" name="Freeform 17"/>
            <p:cNvSpPr/>
            <p:nvPr/>
          </p:nvSpPr>
          <p:spPr>
            <a:xfrm>
              <a:off x="0" y="0"/>
              <a:ext cx="1025490" cy="662322"/>
            </a:xfrm>
            <a:custGeom>
              <a:avLst/>
              <a:gdLst/>
              <a:ahLst/>
              <a:cxnLst/>
              <a:rect l="l" t="t" r="r" b="b"/>
              <a:pathLst>
                <a:path w="1025490" h="662322">
                  <a:moveTo>
                    <a:pt x="18836" y="0"/>
                  </a:moveTo>
                  <a:lnTo>
                    <a:pt x="1006654" y="0"/>
                  </a:lnTo>
                  <a:cubicBezTo>
                    <a:pt x="1011649" y="0"/>
                    <a:pt x="1016440" y="1984"/>
                    <a:pt x="1019973" y="5517"/>
                  </a:cubicBezTo>
                  <a:cubicBezTo>
                    <a:pt x="1023505" y="9049"/>
                    <a:pt x="1025490" y="13840"/>
                    <a:pt x="1025490" y="18836"/>
                  </a:cubicBezTo>
                  <a:lnTo>
                    <a:pt x="1025490" y="643486"/>
                  </a:lnTo>
                  <a:cubicBezTo>
                    <a:pt x="1025490" y="653889"/>
                    <a:pt x="1017057" y="662322"/>
                    <a:pt x="1006654" y="662322"/>
                  </a:cubicBezTo>
                  <a:lnTo>
                    <a:pt x="18836" y="662322"/>
                  </a:lnTo>
                  <a:cubicBezTo>
                    <a:pt x="13840" y="662322"/>
                    <a:pt x="9049" y="660338"/>
                    <a:pt x="5517" y="656806"/>
                  </a:cubicBezTo>
                  <a:cubicBezTo>
                    <a:pt x="1984" y="653273"/>
                    <a:pt x="0" y="648482"/>
                    <a:pt x="0" y="643486"/>
                  </a:cubicBezTo>
                  <a:lnTo>
                    <a:pt x="0" y="18836"/>
                  </a:lnTo>
                  <a:cubicBezTo>
                    <a:pt x="0" y="13840"/>
                    <a:pt x="1984" y="9049"/>
                    <a:pt x="5517" y="5517"/>
                  </a:cubicBezTo>
                  <a:cubicBezTo>
                    <a:pt x="9049" y="1984"/>
                    <a:pt x="13840" y="0"/>
                    <a:pt x="18836" y="0"/>
                  </a:cubicBezTo>
                  <a:close/>
                </a:path>
              </a:pathLst>
            </a:custGeom>
            <a:blipFill>
              <a:blip r:embed="rId10"/>
              <a:stretch>
                <a:fillRect t="-4384" b="-4384"/>
              </a:stretch>
            </a:blipFill>
          </p:spPr>
          <p:txBody>
            <a:bodyPr/>
            <a:lstStyle/>
            <a:p>
              <a:endParaRPr lang="en-GB"/>
            </a:p>
          </p:txBody>
        </p:sp>
      </p:grpSp>
      <p:grpSp>
        <p:nvGrpSpPr>
          <p:cNvPr id="18" name="Group 18"/>
          <p:cNvGrpSpPr/>
          <p:nvPr/>
        </p:nvGrpSpPr>
        <p:grpSpPr>
          <a:xfrm>
            <a:off x="9427173" y="6706751"/>
            <a:ext cx="5343247" cy="3318074"/>
            <a:chOff x="0" y="0"/>
            <a:chExt cx="1687365" cy="1047827"/>
          </a:xfrm>
        </p:grpSpPr>
        <p:sp>
          <p:nvSpPr>
            <p:cNvPr id="19" name="Freeform 19"/>
            <p:cNvSpPr/>
            <p:nvPr/>
          </p:nvSpPr>
          <p:spPr>
            <a:xfrm>
              <a:off x="0" y="0"/>
              <a:ext cx="1687365" cy="1047827"/>
            </a:xfrm>
            <a:custGeom>
              <a:avLst/>
              <a:gdLst/>
              <a:ahLst/>
              <a:cxnLst/>
              <a:rect l="l" t="t" r="r" b="b"/>
              <a:pathLst>
                <a:path w="1687365" h="1047827">
                  <a:moveTo>
                    <a:pt x="20285" y="0"/>
                  </a:moveTo>
                  <a:lnTo>
                    <a:pt x="1667080" y="0"/>
                  </a:lnTo>
                  <a:cubicBezTo>
                    <a:pt x="1678283" y="0"/>
                    <a:pt x="1687365" y="9082"/>
                    <a:pt x="1687365" y="20285"/>
                  </a:cubicBezTo>
                  <a:lnTo>
                    <a:pt x="1687365" y="1027543"/>
                  </a:lnTo>
                  <a:cubicBezTo>
                    <a:pt x="1687365" y="1038746"/>
                    <a:pt x="1678283" y="1047827"/>
                    <a:pt x="1667080" y="1047827"/>
                  </a:cubicBezTo>
                  <a:lnTo>
                    <a:pt x="20285" y="1047827"/>
                  </a:lnTo>
                  <a:cubicBezTo>
                    <a:pt x="9082" y="1047827"/>
                    <a:pt x="0" y="1038746"/>
                    <a:pt x="0" y="1027543"/>
                  </a:cubicBezTo>
                  <a:lnTo>
                    <a:pt x="0" y="20285"/>
                  </a:lnTo>
                  <a:cubicBezTo>
                    <a:pt x="0" y="9082"/>
                    <a:pt x="9082" y="0"/>
                    <a:pt x="20285" y="0"/>
                  </a:cubicBezTo>
                  <a:close/>
                </a:path>
              </a:pathLst>
            </a:custGeom>
            <a:blipFill>
              <a:blip r:embed="rId11"/>
              <a:stretch>
                <a:fillRect l="-5198" r="-5198"/>
              </a:stretch>
            </a:blipFill>
          </p:spPr>
          <p:txBody>
            <a:bodyPr/>
            <a:lstStyle/>
            <a:p>
              <a:endParaRPr lang="en-GB"/>
            </a:p>
          </p:txBody>
        </p:sp>
      </p:grpSp>
      <p:sp>
        <p:nvSpPr>
          <p:cNvPr id="20" name="TextBox 20"/>
          <p:cNvSpPr txBox="1"/>
          <p:nvPr/>
        </p:nvSpPr>
        <p:spPr>
          <a:xfrm>
            <a:off x="17589442" y="9362760"/>
            <a:ext cx="459363" cy="340836"/>
          </a:xfrm>
          <a:prstGeom prst="rect">
            <a:avLst/>
          </a:prstGeom>
        </p:spPr>
        <p:txBody>
          <a:bodyPr lIns="0" tIns="0" rIns="0" bIns="0" rtlCol="0" anchor="t">
            <a:spAutoFit/>
          </a:bodyPr>
          <a:lstStyle/>
          <a:p>
            <a:pPr algn="ctr">
              <a:lnSpc>
                <a:spcPts val="2738"/>
              </a:lnSpc>
              <a:spcBef>
                <a:spcPct val="0"/>
              </a:spcBef>
            </a:pPr>
            <a:r>
              <a:rPr lang="en-US" sz="1956">
                <a:solidFill>
                  <a:srgbClr val="FFFFFF"/>
                </a:solidFill>
                <a:latin typeface="Montserrat"/>
                <a:ea typeface="Montserrat"/>
                <a:cs typeface="Montserrat"/>
                <a:sym typeface="Montserrat"/>
              </a:rPr>
              <a:t>07</a:t>
            </a:r>
          </a:p>
        </p:txBody>
      </p:sp>
      <p:sp>
        <p:nvSpPr>
          <p:cNvPr id="21" name="TextBox 21"/>
          <p:cNvSpPr txBox="1"/>
          <p:nvPr/>
        </p:nvSpPr>
        <p:spPr>
          <a:xfrm>
            <a:off x="4690590" y="1877324"/>
            <a:ext cx="9208870" cy="823585"/>
          </a:xfrm>
          <a:prstGeom prst="rect">
            <a:avLst/>
          </a:prstGeom>
        </p:spPr>
        <p:txBody>
          <a:bodyPr lIns="0" tIns="0" rIns="0" bIns="0" rtlCol="0" anchor="t">
            <a:spAutoFit/>
          </a:bodyPr>
          <a:lstStyle/>
          <a:p>
            <a:pPr algn="l">
              <a:lnSpc>
                <a:spcPts val="6824"/>
              </a:lnSpc>
              <a:spcBef>
                <a:spcPct val="0"/>
              </a:spcBef>
            </a:pPr>
            <a:r>
              <a:rPr lang="en-US" sz="4874">
                <a:solidFill>
                  <a:srgbClr val="FFFFFF"/>
                </a:solidFill>
                <a:latin typeface="Anton"/>
                <a:ea typeface="Anton"/>
                <a:cs typeface="Anton"/>
                <a:sym typeface="Anton"/>
              </a:rPr>
              <a:t>BREADBOARD/FINAL IMPLEMENTATION</a:t>
            </a:r>
          </a:p>
        </p:txBody>
      </p:sp>
      <p:sp>
        <p:nvSpPr>
          <p:cNvPr id="22" name="TextBox 22"/>
          <p:cNvSpPr txBox="1"/>
          <p:nvPr/>
        </p:nvSpPr>
        <p:spPr>
          <a:xfrm>
            <a:off x="8231840" y="130112"/>
            <a:ext cx="1824320" cy="983492"/>
          </a:xfrm>
          <a:prstGeom prst="rect">
            <a:avLst/>
          </a:prstGeom>
        </p:spPr>
        <p:txBody>
          <a:bodyPr lIns="0" tIns="0" rIns="0" bIns="0" rtlCol="0" anchor="t">
            <a:spAutoFit/>
          </a:bodyPr>
          <a:lstStyle/>
          <a:p>
            <a:pPr algn="l">
              <a:lnSpc>
                <a:spcPts val="8157"/>
              </a:lnSpc>
              <a:spcBef>
                <a:spcPct val="0"/>
              </a:spcBef>
            </a:pPr>
            <a:r>
              <a:rPr lang="en-US" sz="5826">
                <a:solidFill>
                  <a:srgbClr val="FFFFFF"/>
                </a:solidFill>
                <a:latin typeface="Anton"/>
                <a:ea typeface="Anton"/>
                <a:cs typeface="Anton"/>
                <a:sym typeface="Anton"/>
              </a:rPr>
              <a:t>ADDER</a:t>
            </a:r>
          </a:p>
        </p:txBody>
      </p:sp>
      <p:sp>
        <p:nvSpPr>
          <p:cNvPr id="23" name="TextBox 23"/>
          <p:cNvSpPr txBox="1"/>
          <p:nvPr/>
        </p:nvSpPr>
        <p:spPr>
          <a:xfrm>
            <a:off x="5944291" y="999304"/>
            <a:ext cx="7239534" cy="981690"/>
          </a:xfrm>
          <a:prstGeom prst="rect">
            <a:avLst/>
          </a:prstGeom>
        </p:spPr>
        <p:txBody>
          <a:bodyPr lIns="0" tIns="0" rIns="0" bIns="0" rtlCol="0" anchor="t">
            <a:spAutoFit/>
          </a:bodyPr>
          <a:lstStyle/>
          <a:p>
            <a:pPr algn="l">
              <a:lnSpc>
                <a:spcPts val="7980"/>
              </a:lnSpc>
              <a:spcBef>
                <a:spcPct val="0"/>
              </a:spcBef>
            </a:pPr>
            <a:r>
              <a:rPr lang="en-US" sz="5700">
                <a:gradFill>
                  <a:gsLst>
                    <a:gs pos="0">
                      <a:srgbClr val="8C52FF">
                        <a:alpha val="100000"/>
                      </a:srgbClr>
                    </a:gs>
                    <a:gs pos="100000">
                      <a:srgbClr val="FF914D">
                        <a:alpha val="100000"/>
                      </a:srgbClr>
                    </a:gs>
                  </a:gsLst>
                  <a:lin ang="0"/>
                </a:gradFill>
                <a:latin typeface="Anton"/>
                <a:ea typeface="Anton"/>
                <a:cs typeface="Anton"/>
                <a:sym typeface="Anton"/>
              </a:rPr>
              <a:t>SIMULATION RESULTS &amp;</a:t>
            </a:r>
          </a:p>
        </p:txBody>
      </p:sp>
      <p:sp>
        <p:nvSpPr>
          <p:cNvPr id="24" name="TextBox 24"/>
          <p:cNvSpPr txBox="1"/>
          <p:nvPr/>
        </p:nvSpPr>
        <p:spPr>
          <a:xfrm>
            <a:off x="1476396" y="4191669"/>
            <a:ext cx="2180768" cy="597370"/>
          </a:xfrm>
          <a:prstGeom prst="rect">
            <a:avLst/>
          </a:prstGeom>
        </p:spPr>
        <p:txBody>
          <a:bodyPr lIns="0" tIns="0" rIns="0" bIns="0" rtlCol="0" anchor="t">
            <a:spAutoFit/>
          </a:bodyPr>
          <a:lstStyle/>
          <a:p>
            <a:pPr algn="l">
              <a:lnSpc>
                <a:spcPts val="4926"/>
              </a:lnSpc>
              <a:spcBef>
                <a:spcPct val="0"/>
              </a:spcBef>
            </a:pPr>
            <a:r>
              <a:rPr lang="en-US" sz="3518">
                <a:solidFill>
                  <a:srgbClr val="FFFFFF"/>
                </a:solidFill>
                <a:latin typeface="Anton"/>
                <a:ea typeface="Anton"/>
                <a:cs typeface="Anton"/>
                <a:sym typeface="Anton"/>
              </a:rPr>
              <a:t>SIMULINK</a:t>
            </a:r>
          </a:p>
        </p:txBody>
      </p:sp>
      <p:sp>
        <p:nvSpPr>
          <p:cNvPr id="25" name="TextBox 25"/>
          <p:cNvSpPr txBox="1"/>
          <p:nvPr/>
        </p:nvSpPr>
        <p:spPr>
          <a:xfrm>
            <a:off x="274967" y="7790883"/>
            <a:ext cx="3021768" cy="1215545"/>
          </a:xfrm>
          <a:prstGeom prst="rect">
            <a:avLst/>
          </a:prstGeom>
        </p:spPr>
        <p:txBody>
          <a:bodyPr lIns="0" tIns="0" rIns="0" bIns="0" rtlCol="0" anchor="t">
            <a:spAutoFit/>
          </a:bodyPr>
          <a:lstStyle/>
          <a:p>
            <a:pPr algn="ctr">
              <a:lnSpc>
                <a:spcPts val="4926"/>
              </a:lnSpc>
              <a:spcBef>
                <a:spcPct val="0"/>
              </a:spcBef>
            </a:pPr>
            <a:r>
              <a:rPr lang="en-US" sz="3518">
                <a:solidFill>
                  <a:srgbClr val="FFFFFF"/>
                </a:solidFill>
                <a:latin typeface="Anton"/>
                <a:ea typeface="Anton"/>
                <a:cs typeface="Anton"/>
                <a:sym typeface="Anton"/>
              </a:rPr>
              <a:t>BREADBOARD IMPLEMENTATION</a:t>
            </a:r>
          </a:p>
        </p:txBody>
      </p:sp>
      <p:sp>
        <p:nvSpPr>
          <p:cNvPr id="26" name="TextBox 26"/>
          <p:cNvSpPr txBox="1"/>
          <p:nvPr/>
        </p:nvSpPr>
        <p:spPr>
          <a:xfrm>
            <a:off x="14962030" y="4457017"/>
            <a:ext cx="2180768" cy="597370"/>
          </a:xfrm>
          <a:prstGeom prst="rect">
            <a:avLst/>
          </a:prstGeom>
        </p:spPr>
        <p:txBody>
          <a:bodyPr lIns="0" tIns="0" rIns="0" bIns="0" rtlCol="0" anchor="t">
            <a:spAutoFit/>
          </a:bodyPr>
          <a:lstStyle/>
          <a:p>
            <a:pPr algn="l">
              <a:lnSpc>
                <a:spcPts val="4926"/>
              </a:lnSpc>
              <a:spcBef>
                <a:spcPct val="0"/>
              </a:spcBef>
            </a:pPr>
            <a:r>
              <a:rPr lang="en-US" sz="3518">
                <a:solidFill>
                  <a:srgbClr val="FFFFFF"/>
                </a:solidFill>
                <a:latin typeface="Anton"/>
                <a:ea typeface="Anton"/>
                <a:cs typeface="Anton"/>
                <a:sym typeface="Anton"/>
              </a:rPr>
              <a:t>LT-SPICE</a:t>
            </a:r>
          </a:p>
        </p:txBody>
      </p:sp>
      <p:sp>
        <p:nvSpPr>
          <p:cNvPr id="27" name="TextBox 27"/>
          <p:cNvSpPr txBox="1"/>
          <p:nvPr/>
        </p:nvSpPr>
        <p:spPr>
          <a:xfrm>
            <a:off x="14797356" y="7790883"/>
            <a:ext cx="3021768" cy="1215545"/>
          </a:xfrm>
          <a:prstGeom prst="rect">
            <a:avLst/>
          </a:prstGeom>
        </p:spPr>
        <p:txBody>
          <a:bodyPr lIns="0" tIns="0" rIns="0" bIns="0" rtlCol="0" anchor="t">
            <a:spAutoFit/>
          </a:bodyPr>
          <a:lstStyle/>
          <a:p>
            <a:pPr algn="ctr">
              <a:lnSpc>
                <a:spcPts val="4926"/>
              </a:lnSpc>
              <a:spcBef>
                <a:spcPct val="0"/>
              </a:spcBef>
            </a:pPr>
            <a:r>
              <a:rPr lang="en-US" sz="3518">
                <a:solidFill>
                  <a:srgbClr val="FFFFFF"/>
                </a:solidFill>
                <a:latin typeface="Anton"/>
                <a:ea typeface="Anton"/>
                <a:cs typeface="Anton"/>
                <a:sym typeface="Anton"/>
              </a:rPr>
              <a:t>FINAL IMPLEMENTATION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GB"/>
          </a:p>
        </p:txBody>
      </p:sp>
      <p:sp>
        <p:nvSpPr>
          <p:cNvPr id="3" name="Freeform 3"/>
          <p:cNvSpPr/>
          <p:nvPr/>
        </p:nvSpPr>
        <p:spPr>
          <a:xfrm>
            <a:off x="6522084" y="0"/>
            <a:ext cx="13575177" cy="10418956"/>
          </a:xfrm>
          <a:custGeom>
            <a:avLst/>
            <a:gdLst/>
            <a:ahLst/>
            <a:cxnLst/>
            <a:rect l="l" t="t" r="r" b="b"/>
            <a:pathLst>
              <a:path w="13575177" h="10418956">
                <a:moveTo>
                  <a:pt x="0" y="0"/>
                </a:moveTo>
                <a:lnTo>
                  <a:pt x="13575177" y="0"/>
                </a:lnTo>
                <a:lnTo>
                  <a:pt x="13575177" y="10418956"/>
                </a:lnTo>
                <a:lnTo>
                  <a:pt x="0" y="10418956"/>
                </a:lnTo>
                <a:lnTo>
                  <a:pt x="0" y="0"/>
                </a:lnTo>
                <a:close/>
              </a:path>
            </a:pathLst>
          </a:custGeom>
          <a:blipFill>
            <a:blip r:embed="rId3">
              <a:alphaModFix amt="6000"/>
            </a:blip>
            <a:stretch>
              <a:fillRect t="-59112" r="-34834" b="-75126"/>
            </a:stretch>
          </a:blipFill>
        </p:spPr>
        <p:txBody>
          <a:bodyPr/>
          <a:lstStyle/>
          <a:p>
            <a:endParaRPr lang="en-GB"/>
          </a:p>
        </p:txBody>
      </p:sp>
      <p:sp>
        <p:nvSpPr>
          <p:cNvPr id="4" name="Freeform 4"/>
          <p:cNvSpPr/>
          <p:nvPr/>
        </p:nvSpPr>
        <p:spPr>
          <a:xfrm>
            <a:off x="16828069" y="685926"/>
            <a:ext cx="629458" cy="685548"/>
          </a:xfrm>
          <a:custGeom>
            <a:avLst/>
            <a:gdLst/>
            <a:ahLst/>
            <a:cxnLst/>
            <a:rect l="l" t="t" r="r" b="b"/>
            <a:pathLst>
              <a:path w="629458" h="685548">
                <a:moveTo>
                  <a:pt x="0" y="0"/>
                </a:moveTo>
                <a:lnTo>
                  <a:pt x="629458" y="0"/>
                </a:lnTo>
                <a:lnTo>
                  <a:pt x="629458" y="685548"/>
                </a:lnTo>
                <a:lnTo>
                  <a:pt x="0" y="6855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grpSp>
        <p:nvGrpSpPr>
          <p:cNvPr id="5" name="Group 5"/>
          <p:cNvGrpSpPr/>
          <p:nvPr/>
        </p:nvGrpSpPr>
        <p:grpSpPr>
          <a:xfrm>
            <a:off x="0" y="1747986"/>
            <a:ext cx="16029873" cy="1167987"/>
            <a:chOff x="0" y="0"/>
            <a:chExt cx="4221860" cy="307618"/>
          </a:xfrm>
        </p:grpSpPr>
        <p:sp>
          <p:nvSpPr>
            <p:cNvPr id="6" name="Freeform 6"/>
            <p:cNvSpPr/>
            <p:nvPr/>
          </p:nvSpPr>
          <p:spPr>
            <a:xfrm>
              <a:off x="0" y="0"/>
              <a:ext cx="4221860" cy="307618"/>
            </a:xfrm>
            <a:custGeom>
              <a:avLst/>
              <a:gdLst/>
              <a:ahLst/>
              <a:cxnLst/>
              <a:rect l="l" t="t" r="r" b="b"/>
              <a:pathLst>
                <a:path w="4221860" h="307618">
                  <a:moveTo>
                    <a:pt x="0" y="0"/>
                  </a:moveTo>
                  <a:lnTo>
                    <a:pt x="4221860" y="0"/>
                  </a:lnTo>
                  <a:lnTo>
                    <a:pt x="4221860" y="307618"/>
                  </a:lnTo>
                  <a:lnTo>
                    <a:pt x="0" y="307618"/>
                  </a:lnTo>
                  <a:close/>
                </a:path>
              </a:pathLst>
            </a:custGeom>
            <a:gradFill rotWithShape="1">
              <a:gsLst>
                <a:gs pos="0">
                  <a:srgbClr val="862C41">
                    <a:alpha val="100000"/>
                  </a:srgbClr>
                </a:gs>
                <a:gs pos="100000">
                  <a:srgbClr val="721839">
                    <a:alpha val="0"/>
                  </a:srgbClr>
                </a:gs>
              </a:gsLst>
              <a:lin ang="0"/>
            </a:gradFill>
          </p:spPr>
          <p:txBody>
            <a:bodyPr/>
            <a:lstStyle/>
            <a:p>
              <a:endParaRPr lang="en-GB"/>
            </a:p>
          </p:txBody>
        </p:sp>
        <p:sp>
          <p:nvSpPr>
            <p:cNvPr id="7" name="TextBox 7"/>
            <p:cNvSpPr txBox="1"/>
            <p:nvPr/>
          </p:nvSpPr>
          <p:spPr>
            <a:xfrm>
              <a:off x="0" y="-38100"/>
              <a:ext cx="4221860" cy="345718"/>
            </a:xfrm>
            <a:prstGeom prst="rect">
              <a:avLst/>
            </a:prstGeom>
          </p:spPr>
          <p:txBody>
            <a:bodyPr lIns="50800" tIns="50800" rIns="50800" bIns="50800" rtlCol="0" anchor="ctr"/>
            <a:lstStyle/>
            <a:p>
              <a:pPr algn="ctr">
                <a:lnSpc>
                  <a:spcPts val="2659"/>
                </a:lnSpc>
                <a:spcBef>
                  <a:spcPct val="0"/>
                </a:spcBef>
              </a:pPr>
              <a:endParaRPr/>
            </a:p>
            <a:p>
              <a:pPr algn="ctr">
                <a:lnSpc>
                  <a:spcPts val="2659"/>
                </a:lnSpc>
                <a:spcBef>
                  <a:spcPct val="0"/>
                </a:spcBef>
              </a:pPr>
              <a:endParaRPr/>
            </a:p>
          </p:txBody>
        </p:sp>
      </p:grpSp>
      <p:grpSp>
        <p:nvGrpSpPr>
          <p:cNvPr id="8" name="Group 8"/>
          <p:cNvGrpSpPr/>
          <p:nvPr/>
        </p:nvGrpSpPr>
        <p:grpSpPr>
          <a:xfrm>
            <a:off x="3296735" y="6706751"/>
            <a:ext cx="5295112" cy="3332425"/>
            <a:chOff x="0" y="0"/>
            <a:chExt cx="1687365" cy="1061926"/>
          </a:xfrm>
        </p:grpSpPr>
        <p:sp>
          <p:nvSpPr>
            <p:cNvPr id="9" name="Freeform 9"/>
            <p:cNvSpPr/>
            <p:nvPr/>
          </p:nvSpPr>
          <p:spPr>
            <a:xfrm>
              <a:off x="0" y="0"/>
              <a:ext cx="1687365" cy="1061926"/>
            </a:xfrm>
            <a:custGeom>
              <a:avLst/>
              <a:gdLst/>
              <a:ahLst/>
              <a:cxnLst/>
              <a:rect l="l" t="t" r="r" b="b"/>
              <a:pathLst>
                <a:path w="1687365" h="1061926">
                  <a:moveTo>
                    <a:pt x="20469" y="0"/>
                  </a:moveTo>
                  <a:lnTo>
                    <a:pt x="1666896" y="0"/>
                  </a:lnTo>
                  <a:cubicBezTo>
                    <a:pt x="1672324" y="0"/>
                    <a:pt x="1677531" y="2157"/>
                    <a:pt x="1681369" y="5995"/>
                  </a:cubicBezTo>
                  <a:cubicBezTo>
                    <a:pt x="1685208" y="9834"/>
                    <a:pt x="1687365" y="15040"/>
                    <a:pt x="1687365" y="20469"/>
                  </a:cubicBezTo>
                  <a:lnTo>
                    <a:pt x="1687365" y="1041457"/>
                  </a:lnTo>
                  <a:cubicBezTo>
                    <a:pt x="1687365" y="1046886"/>
                    <a:pt x="1685208" y="1052092"/>
                    <a:pt x="1681369" y="1055931"/>
                  </a:cubicBezTo>
                  <a:cubicBezTo>
                    <a:pt x="1677531" y="1059770"/>
                    <a:pt x="1672324" y="1061926"/>
                    <a:pt x="1666896" y="1061926"/>
                  </a:cubicBezTo>
                  <a:lnTo>
                    <a:pt x="20469" y="1061926"/>
                  </a:lnTo>
                  <a:cubicBezTo>
                    <a:pt x="15040" y="1061926"/>
                    <a:pt x="9834" y="1059770"/>
                    <a:pt x="5995" y="1055931"/>
                  </a:cubicBezTo>
                  <a:cubicBezTo>
                    <a:pt x="2157" y="1052092"/>
                    <a:pt x="0" y="1046886"/>
                    <a:pt x="0" y="1041457"/>
                  </a:cubicBezTo>
                  <a:lnTo>
                    <a:pt x="0" y="20469"/>
                  </a:lnTo>
                  <a:cubicBezTo>
                    <a:pt x="0" y="15040"/>
                    <a:pt x="2157" y="9834"/>
                    <a:pt x="5995" y="5995"/>
                  </a:cubicBezTo>
                  <a:cubicBezTo>
                    <a:pt x="9834" y="2157"/>
                    <a:pt x="15040" y="0"/>
                    <a:pt x="20469" y="0"/>
                  </a:cubicBezTo>
                  <a:close/>
                </a:path>
              </a:pathLst>
            </a:custGeom>
            <a:blipFill>
              <a:blip r:embed="rId6"/>
              <a:stretch>
                <a:fillRect t="-9586" b="-9586"/>
              </a:stretch>
            </a:blipFill>
          </p:spPr>
          <p:txBody>
            <a:bodyPr/>
            <a:lstStyle/>
            <a:p>
              <a:endParaRPr lang="en-GB"/>
            </a:p>
          </p:txBody>
        </p:sp>
      </p:grpSp>
      <p:grpSp>
        <p:nvGrpSpPr>
          <p:cNvPr id="10" name="Group 10"/>
          <p:cNvGrpSpPr/>
          <p:nvPr/>
        </p:nvGrpSpPr>
        <p:grpSpPr>
          <a:xfrm>
            <a:off x="17346890" y="9074804"/>
            <a:ext cx="15928354" cy="964373"/>
            <a:chOff x="0" y="0"/>
            <a:chExt cx="4195122" cy="253991"/>
          </a:xfrm>
        </p:grpSpPr>
        <p:sp>
          <p:nvSpPr>
            <p:cNvPr id="11" name="Freeform 11"/>
            <p:cNvSpPr/>
            <p:nvPr/>
          </p:nvSpPr>
          <p:spPr>
            <a:xfrm>
              <a:off x="0" y="0"/>
              <a:ext cx="4195122" cy="253991"/>
            </a:xfrm>
            <a:custGeom>
              <a:avLst/>
              <a:gdLst/>
              <a:ahLst/>
              <a:cxnLst/>
              <a:rect l="l" t="t" r="r" b="b"/>
              <a:pathLst>
                <a:path w="4195122" h="253991">
                  <a:moveTo>
                    <a:pt x="0" y="0"/>
                  </a:moveTo>
                  <a:lnTo>
                    <a:pt x="4195122" y="0"/>
                  </a:lnTo>
                  <a:lnTo>
                    <a:pt x="4195122" y="253991"/>
                  </a:lnTo>
                  <a:lnTo>
                    <a:pt x="0" y="253991"/>
                  </a:lnTo>
                  <a:close/>
                </a:path>
              </a:pathLst>
            </a:custGeom>
            <a:gradFill rotWithShape="1">
              <a:gsLst>
                <a:gs pos="0">
                  <a:srgbClr val="862C41">
                    <a:alpha val="100000"/>
                  </a:srgbClr>
                </a:gs>
                <a:gs pos="100000">
                  <a:srgbClr val="721839">
                    <a:alpha val="0"/>
                  </a:srgbClr>
                </a:gs>
              </a:gsLst>
              <a:lin ang="0"/>
            </a:gradFill>
          </p:spPr>
          <p:txBody>
            <a:bodyPr/>
            <a:lstStyle/>
            <a:p>
              <a:endParaRPr lang="en-GB"/>
            </a:p>
          </p:txBody>
        </p:sp>
        <p:sp>
          <p:nvSpPr>
            <p:cNvPr id="12" name="TextBox 12"/>
            <p:cNvSpPr txBox="1"/>
            <p:nvPr/>
          </p:nvSpPr>
          <p:spPr>
            <a:xfrm>
              <a:off x="0" y="-38100"/>
              <a:ext cx="4195122" cy="292091"/>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a:off x="2719824" y="801711"/>
            <a:ext cx="2867646" cy="745588"/>
          </a:xfrm>
          <a:custGeom>
            <a:avLst/>
            <a:gdLst/>
            <a:ahLst/>
            <a:cxnLst/>
            <a:rect l="l" t="t" r="r" b="b"/>
            <a:pathLst>
              <a:path w="2867646" h="745588">
                <a:moveTo>
                  <a:pt x="0" y="0"/>
                </a:moveTo>
                <a:lnTo>
                  <a:pt x="2867646" y="0"/>
                </a:lnTo>
                <a:lnTo>
                  <a:pt x="2867646" y="745588"/>
                </a:lnTo>
                <a:lnTo>
                  <a:pt x="0" y="745588"/>
                </a:lnTo>
                <a:lnTo>
                  <a:pt x="0" y="0"/>
                </a:lnTo>
                <a:close/>
              </a:path>
            </a:pathLst>
          </a:custGeom>
          <a:blipFill>
            <a:blip r:embed="rId7">
              <a:alphaModFix amt="7999"/>
              <a:extLst>
                <a:ext uri="{96DAC541-7B7A-43D3-8B79-37D633B846F1}">
                  <asvg:svgBlip xmlns:asvg="http://schemas.microsoft.com/office/drawing/2016/SVG/main" r:embed="rId8"/>
                </a:ext>
              </a:extLst>
            </a:blip>
            <a:stretch>
              <a:fillRect/>
            </a:stretch>
          </a:blipFill>
        </p:spPr>
        <p:txBody>
          <a:bodyPr/>
          <a:lstStyle/>
          <a:p>
            <a:endParaRPr lang="en-GB"/>
          </a:p>
        </p:txBody>
      </p:sp>
      <p:grpSp>
        <p:nvGrpSpPr>
          <p:cNvPr id="14" name="Group 14"/>
          <p:cNvGrpSpPr/>
          <p:nvPr/>
        </p:nvGrpSpPr>
        <p:grpSpPr>
          <a:xfrm>
            <a:off x="3296735" y="3063546"/>
            <a:ext cx="5295112" cy="3450988"/>
            <a:chOff x="0" y="0"/>
            <a:chExt cx="1065098" cy="694157"/>
          </a:xfrm>
        </p:grpSpPr>
        <p:sp>
          <p:nvSpPr>
            <p:cNvPr id="15" name="Freeform 15"/>
            <p:cNvSpPr/>
            <p:nvPr/>
          </p:nvSpPr>
          <p:spPr>
            <a:xfrm>
              <a:off x="0" y="0"/>
              <a:ext cx="1065098" cy="694157"/>
            </a:xfrm>
            <a:custGeom>
              <a:avLst/>
              <a:gdLst/>
              <a:ahLst/>
              <a:cxnLst/>
              <a:rect l="l" t="t" r="r" b="b"/>
              <a:pathLst>
                <a:path w="1065098" h="694157">
                  <a:moveTo>
                    <a:pt x="19007" y="0"/>
                  </a:moveTo>
                  <a:lnTo>
                    <a:pt x="1046091" y="0"/>
                  </a:lnTo>
                  <a:cubicBezTo>
                    <a:pt x="1056588" y="0"/>
                    <a:pt x="1065098" y="8510"/>
                    <a:pt x="1065098" y="19007"/>
                  </a:cubicBezTo>
                  <a:lnTo>
                    <a:pt x="1065098" y="675150"/>
                  </a:lnTo>
                  <a:cubicBezTo>
                    <a:pt x="1065098" y="680191"/>
                    <a:pt x="1063096" y="685026"/>
                    <a:pt x="1059531" y="688590"/>
                  </a:cubicBezTo>
                  <a:cubicBezTo>
                    <a:pt x="1055967" y="692155"/>
                    <a:pt x="1051132" y="694157"/>
                    <a:pt x="1046091" y="694157"/>
                  </a:cubicBezTo>
                  <a:lnTo>
                    <a:pt x="19007" y="694157"/>
                  </a:lnTo>
                  <a:cubicBezTo>
                    <a:pt x="13966" y="694157"/>
                    <a:pt x="9132" y="692155"/>
                    <a:pt x="5567" y="688590"/>
                  </a:cubicBezTo>
                  <a:cubicBezTo>
                    <a:pt x="2003" y="685026"/>
                    <a:pt x="0" y="680191"/>
                    <a:pt x="0" y="675150"/>
                  </a:cubicBezTo>
                  <a:lnTo>
                    <a:pt x="0" y="19007"/>
                  </a:lnTo>
                  <a:cubicBezTo>
                    <a:pt x="0" y="13966"/>
                    <a:pt x="2003" y="9132"/>
                    <a:pt x="5567" y="5567"/>
                  </a:cubicBezTo>
                  <a:cubicBezTo>
                    <a:pt x="9132" y="2003"/>
                    <a:pt x="13966" y="0"/>
                    <a:pt x="19007" y="0"/>
                  </a:cubicBezTo>
                  <a:close/>
                </a:path>
              </a:pathLst>
            </a:custGeom>
            <a:blipFill>
              <a:blip r:embed="rId9"/>
              <a:stretch>
                <a:fillRect l="-1724" r="-1724"/>
              </a:stretch>
            </a:blipFill>
          </p:spPr>
          <p:txBody>
            <a:bodyPr/>
            <a:lstStyle/>
            <a:p>
              <a:endParaRPr lang="en-GB"/>
            </a:p>
          </p:txBody>
        </p:sp>
      </p:grpSp>
      <p:grpSp>
        <p:nvGrpSpPr>
          <p:cNvPr id="16" name="Group 16"/>
          <p:cNvGrpSpPr/>
          <p:nvPr/>
        </p:nvGrpSpPr>
        <p:grpSpPr>
          <a:xfrm>
            <a:off x="9427173" y="3063546"/>
            <a:ext cx="5343247" cy="3450988"/>
            <a:chOff x="0" y="0"/>
            <a:chExt cx="1025490" cy="662322"/>
          </a:xfrm>
        </p:grpSpPr>
        <p:sp>
          <p:nvSpPr>
            <p:cNvPr id="17" name="Freeform 17"/>
            <p:cNvSpPr/>
            <p:nvPr/>
          </p:nvSpPr>
          <p:spPr>
            <a:xfrm>
              <a:off x="0" y="0"/>
              <a:ext cx="1025490" cy="662322"/>
            </a:xfrm>
            <a:custGeom>
              <a:avLst/>
              <a:gdLst/>
              <a:ahLst/>
              <a:cxnLst/>
              <a:rect l="l" t="t" r="r" b="b"/>
              <a:pathLst>
                <a:path w="1025490" h="662322">
                  <a:moveTo>
                    <a:pt x="18836" y="0"/>
                  </a:moveTo>
                  <a:lnTo>
                    <a:pt x="1006654" y="0"/>
                  </a:lnTo>
                  <a:cubicBezTo>
                    <a:pt x="1011649" y="0"/>
                    <a:pt x="1016440" y="1984"/>
                    <a:pt x="1019973" y="5517"/>
                  </a:cubicBezTo>
                  <a:cubicBezTo>
                    <a:pt x="1023505" y="9049"/>
                    <a:pt x="1025490" y="13840"/>
                    <a:pt x="1025490" y="18836"/>
                  </a:cubicBezTo>
                  <a:lnTo>
                    <a:pt x="1025490" y="643486"/>
                  </a:lnTo>
                  <a:cubicBezTo>
                    <a:pt x="1025490" y="653889"/>
                    <a:pt x="1017057" y="662322"/>
                    <a:pt x="1006654" y="662322"/>
                  </a:cubicBezTo>
                  <a:lnTo>
                    <a:pt x="18836" y="662322"/>
                  </a:lnTo>
                  <a:cubicBezTo>
                    <a:pt x="13840" y="662322"/>
                    <a:pt x="9049" y="660338"/>
                    <a:pt x="5517" y="656806"/>
                  </a:cubicBezTo>
                  <a:cubicBezTo>
                    <a:pt x="1984" y="653273"/>
                    <a:pt x="0" y="648482"/>
                    <a:pt x="0" y="643486"/>
                  </a:cubicBezTo>
                  <a:lnTo>
                    <a:pt x="0" y="18836"/>
                  </a:lnTo>
                  <a:cubicBezTo>
                    <a:pt x="0" y="13840"/>
                    <a:pt x="1984" y="9049"/>
                    <a:pt x="5517" y="5517"/>
                  </a:cubicBezTo>
                  <a:cubicBezTo>
                    <a:pt x="9049" y="1984"/>
                    <a:pt x="13840" y="0"/>
                    <a:pt x="18836" y="0"/>
                  </a:cubicBezTo>
                  <a:close/>
                </a:path>
              </a:pathLst>
            </a:custGeom>
            <a:blipFill>
              <a:blip r:embed="rId10"/>
              <a:stretch>
                <a:fillRect t="-2062" b="-2062"/>
              </a:stretch>
            </a:blipFill>
          </p:spPr>
          <p:txBody>
            <a:bodyPr/>
            <a:lstStyle/>
            <a:p>
              <a:endParaRPr lang="en-GB"/>
            </a:p>
          </p:txBody>
        </p:sp>
      </p:grpSp>
      <p:grpSp>
        <p:nvGrpSpPr>
          <p:cNvPr id="18" name="Group 18"/>
          <p:cNvGrpSpPr/>
          <p:nvPr/>
        </p:nvGrpSpPr>
        <p:grpSpPr>
          <a:xfrm>
            <a:off x="9427173" y="6706751"/>
            <a:ext cx="5343247" cy="3318074"/>
            <a:chOff x="0" y="0"/>
            <a:chExt cx="1687365" cy="1047827"/>
          </a:xfrm>
        </p:grpSpPr>
        <p:sp>
          <p:nvSpPr>
            <p:cNvPr id="19" name="Freeform 19"/>
            <p:cNvSpPr/>
            <p:nvPr/>
          </p:nvSpPr>
          <p:spPr>
            <a:xfrm>
              <a:off x="0" y="0"/>
              <a:ext cx="1687365" cy="1047827"/>
            </a:xfrm>
            <a:custGeom>
              <a:avLst/>
              <a:gdLst/>
              <a:ahLst/>
              <a:cxnLst/>
              <a:rect l="l" t="t" r="r" b="b"/>
              <a:pathLst>
                <a:path w="1687365" h="1047827">
                  <a:moveTo>
                    <a:pt x="20285" y="0"/>
                  </a:moveTo>
                  <a:lnTo>
                    <a:pt x="1667080" y="0"/>
                  </a:lnTo>
                  <a:cubicBezTo>
                    <a:pt x="1678283" y="0"/>
                    <a:pt x="1687365" y="9082"/>
                    <a:pt x="1687365" y="20285"/>
                  </a:cubicBezTo>
                  <a:lnTo>
                    <a:pt x="1687365" y="1027543"/>
                  </a:lnTo>
                  <a:cubicBezTo>
                    <a:pt x="1687365" y="1038746"/>
                    <a:pt x="1678283" y="1047827"/>
                    <a:pt x="1667080" y="1047827"/>
                  </a:cubicBezTo>
                  <a:lnTo>
                    <a:pt x="20285" y="1047827"/>
                  </a:lnTo>
                  <a:cubicBezTo>
                    <a:pt x="9082" y="1047827"/>
                    <a:pt x="0" y="1038746"/>
                    <a:pt x="0" y="1027543"/>
                  </a:cubicBezTo>
                  <a:lnTo>
                    <a:pt x="0" y="20285"/>
                  </a:lnTo>
                  <a:cubicBezTo>
                    <a:pt x="0" y="9082"/>
                    <a:pt x="9082" y="0"/>
                    <a:pt x="20285" y="0"/>
                  </a:cubicBezTo>
                  <a:close/>
                </a:path>
              </a:pathLst>
            </a:custGeom>
            <a:blipFill>
              <a:blip r:embed="rId11"/>
              <a:stretch>
                <a:fillRect l="-5198" r="-5198"/>
              </a:stretch>
            </a:blipFill>
          </p:spPr>
          <p:txBody>
            <a:bodyPr/>
            <a:lstStyle/>
            <a:p>
              <a:endParaRPr lang="en-GB"/>
            </a:p>
          </p:txBody>
        </p:sp>
      </p:grpSp>
      <p:sp>
        <p:nvSpPr>
          <p:cNvPr id="20" name="TextBox 20"/>
          <p:cNvSpPr txBox="1"/>
          <p:nvPr/>
        </p:nvSpPr>
        <p:spPr>
          <a:xfrm>
            <a:off x="17589442" y="9362760"/>
            <a:ext cx="459363" cy="340836"/>
          </a:xfrm>
          <a:prstGeom prst="rect">
            <a:avLst/>
          </a:prstGeom>
        </p:spPr>
        <p:txBody>
          <a:bodyPr lIns="0" tIns="0" rIns="0" bIns="0" rtlCol="0" anchor="t">
            <a:spAutoFit/>
          </a:bodyPr>
          <a:lstStyle/>
          <a:p>
            <a:pPr algn="ctr">
              <a:lnSpc>
                <a:spcPts val="2738"/>
              </a:lnSpc>
              <a:spcBef>
                <a:spcPct val="0"/>
              </a:spcBef>
            </a:pPr>
            <a:r>
              <a:rPr lang="en-US" sz="1956">
                <a:solidFill>
                  <a:srgbClr val="FFFFFF"/>
                </a:solidFill>
                <a:latin typeface="Montserrat"/>
                <a:ea typeface="Montserrat"/>
                <a:cs typeface="Montserrat"/>
                <a:sym typeface="Montserrat"/>
              </a:rPr>
              <a:t>08</a:t>
            </a:r>
          </a:p>
        </p:txBody>
      </p:sp>
      <p:sp>
        <p:nvSpPr>
          <p:cNvPr id="21" name="TextBox 21"/>
          <p:cNvSpPr txBox="1"/>
          <p:nvPr/>
        </p:nvSpPr>
        <p:spPr>
          <a:xfrm>
            <a:off x="4690590" y="1877324"/>
            <a:ext cx="9208870" cy="823585"/>
          </a:xfrm>
          <a:prstGeom prst="rect">
            <a:avLst/>
          </a:prstGeom>
        </p:spPr>
        <p:txBody>
          <a:bodyPr lIns="0" tIns="0" rIns="0" bIns="0" rtlCol="0" anchor="t">
            <a:spAutoFit/>
          </a:bodyPr>
          <a:lstStyle/>
          <a:p>
            <a:pPr algn="l">
              <a:lnSpc>
                <a:spcPts val="6824"/>
              </a:lnSpc>
              <a:spcBef>
                <a:spcPct val="0"/>
              </a:spcBef>
            </a:pPr>
            <a:r>
              <a:rPr lang="en-US" sz="4874">
                <a:solidFill>
                  <a:srgbClr val="FFFFFF"/>
                </a:solidFill>
                <a:latin typeface="Anton"/>
                <a:ea typeface="Anton"/>
                <a:cs typeface="Anton"/>
                <a:sym typeface="Anton"/>
              </a:rPr>
              <a:t>BREADBOARD/FINAL IMPLEMENTATION</a:t>
            </a:r>
          </a:p>
        </p:txBody>
      </p:sp>
      <p:sp>
        <p:nvSpPr>
          <p:cNvPr id="22" name="TextBox 22"/>
          <p:cNvSpPr txBox="1"/>
          <p:nvPr/>
        </p:nvSpPr>
        <p:spPr>
          <a:xfrm>
            <a:off x="7470706" y="141792"/>
            <a:ext cx="3610883" cy="983492"/>
          </a:xfrm>
          <a:prstGeom prst="rect">
            <a:avLst/>
          </a:prstGeom>
        </p:spPr>
        <p:txBody>
          <a:bodyPr lIns="0" tIns="0" rIns="0" bIns="0" rtlCol="0" anchor="t">
            <a:spAutoFit/>
          </a:bodyPr>
          <a:lstStyle/>
          <a:p>
            <a:pPr algn="l">
              <a:lnSpc>
                <a:spcPts val="8157"/>
              </a:lnSpc>
              <a:spcBef>
                <a:spcPct val="0"/>
              </a:spcBef>
            </a:pPr>
            <a:r>
              <a:rPr lang="en-US" sz="5826">
                <a:solidFill>
                  <a:srgbClr val="FFFFFF"/>
                </a:solidFill>
                <a:latin typeface="Anton"/>
                <a:ea typeface="Anton"/>
                <a:cs typeface="Anton"/>
                <a:sym typeface="Anton"/>
              </a:rPr>
              <a:t>SUBTRACTOR</a:t>
            </a:r>
          </a:p>
        </p:txBody>
      </p:sp>
      <p:sp>
        <p:nvSpPr>
          <p:cNvPr id="23" name="TextBox 23"/>
          <p:cNvSpPr txBox="1"/>
          <p:nvPr/>
        </p:nvSpPr>
        <p:spPr>
          <a:xfrm>
            <a:off x="5944291" y="999304"/>
            <a:ext cx="7239534" cy="981690"/>
          </a:xfrm>
          <a:prstGeom prst="rect">
            <a:avLst/>
          </a:prstGeom>
        </p:spPr>
        <p:txBody>
          <a:bodyPr lIns="0" tIns="0" rIns="0" bIns="0" rtlCol="0" anchor="t">
            <a:spAutoFit/>
          </a:bodyPr>
          <a:lstStyle/>
          <a:p>
            <a:pPr algn="l">
              <a:lnSpc>
                <a:spcPts val="7980"/>
              </a:lnSpc>
              <a:spcBef>
                <a:spcPct val="0"/>
              </a:spcBef>
            </a:pPr>
            <a:r>
              <a:rPr lang="en-US" sz="5700">
                <a:gradFill>
                  <a:gsLst>
                    <a:gs pos="0">
                      <a:srgbClr val="8C52FF">
                        <a:alpha val="100000"/>
                      </a:srgbClr>
                    </a:gs>
                    <a:gs pos="100000">
                      <a:srgbClr val="FF914D">
                        <a:alpha val="100000"/>
                      </a:srgbClr>
                    </a:gs>
                  </a:gsLst>
                  <a:lin ang="0"/>
                </a:gradFill>
                <a:latin typeface="Anton"/>
                <a:ea typeface="Anton"/>
                <a:cs typeface="Anton"/>
                <a:sym typeface="Anton"/>
              </a:rPr>
              <a:t>SIMULATION RESULTS &amp;</a:t>
            </a:r>
          </a:p>
        </p:txBody>
      </p:sp>
      <p:sp>
        <p:nvSpPr>
          <p:cNvPr id="24" name="TextBox 24"/>
          <p:cNvSpPr txBox="1"/>
          <p:nvPr/>
        </p:nvSpPr>
        <p:spPr>
          <a:xfrm>
            <a:off x="1476396" y="4191669"/>
            <a:ext cx="2180768" cy="597370"/>
          </a:xfrm>
          <a:prstGeom prst="rect">
            <a:avLst/>
          </a:prstGeom>
        </p:spPr>
        <p:txBody>
          <a:bodyPr lIns="0" tIns="0" rIns="0" bIns="0" rtlCol="0" anchor="t">
            <a:spAutoFit/>
          </a:bodyPr>
          <a:lstStyle/>
          <a:p>
            <a:pPr algn="l">
              <a:lnSpc>
                <a:spcPts val="4926"/>
              </a:lnSpc>
              <a:spcBef>
                <a:spcPct val="0"/>
              </a:spcBef>
            </a:pPr>
            <a:r>
              <a:rPr lang="en-US" sz="3518">
                <a:solidFill>
                  <a:srgbClr val="FFFFFF"/>
                </a:solidFill>
                <a:latin typeface="Anton"/>
                <a:ea typeface="Anton"/>
                <a:cs typeface="Anton"/>
                <a:sym typeface="Anton"/>
              </a:rPr>
              <a:t>SIMULINK</a:t>
            </a:r>
          </a:p>
        </p:txBody>
      </p:sp>
      <p:sp>
        <p:nvSpPr>
          <p:cNvPr id="25" name="TextBox 25"/>
          <p:cNvSpPr txBox="1"/>
          <p:nvPr/>
        </p:nvSpPr>
        <p:spPr>
          <a:xfrm>
            <a:off x="274967" y="7790883"/>
            <a:ext cx="3021768" cy="1215545"/>
          </a:xfrm>
          <a:prstGeom prst="rect">
            <a:avLst/>
          </a:prstGeom>
        </p:spPr>
        <p:txBody>
          <a:bodyPr lIns="0" tIns="0" rIns="0" bIns="0" rtlCol="0" anchor="t">
            <a:spAutoFit/>
          </a:bodyPr>
          <a:lstStyle/>
          <a:p>
            <a:pPr algn="ctr">
              <a:lnSpc>
                <a:spcPts val="4926"/>
              </a:lnSpc>
              <a:spcBef>
                <a:spcPct val="0"/>
              </a:spcBef>
            </a:pPr>
            <a:r>
              <a:rPr lang="en-US" sz="3518">
                <a:solidFill>
                  <a:srgbClr val="FFFFFF"/>
                </a:solidFill>
                <a:latin typeface="Anton"/>
                <a:ea typeface="Anton"/>
                <a:cs typeface="Anton"/>
                <a:sym typeface="Anton"/>
              </a:rPr>
              <a:t>BREADBOARD IMPLEMENTATION</a:t>
            </a:r>
          </a:p>
        </p:txBody>
      </p:sp>
      <p:sp>
        <p:nvSpPr>
          <p:cNvPr id="26" name="TextBox 26"/>
          <p:cNvSpPr txBox="1"/>
          <p:nvPr/>
        </p:nvSpPr>
        <p:spPr>
          <a:xfrm>
            <a:off x="14797356" y="7790883"/>
            <a:ext cx="3021768" cy="1215545"/>
          </a:xfrm>
          <a:prstGeom prst="rect">
            <a:avLst/>
          </a:prstGeom>
        </p:spPr>
        <p:txBody>
          <a:bodyPr lIns="0" tIns="0" rIns="0" bIns="0" rtlCol="0" anchor="t">
            <a:spAutoFit/>
          </a:bodyPr>
          <a:lstStyle/>
          <a:p>
            <a:pPr algn="ctr">
              <a:lnSpc>
                <a:spcPts val="4926"/>
              </a:lnSpc>
              <a:spcBef>
                <a:spcPct val="0"/>
              </a:spcBef>
            </a:pPr>
            <a:r>
              <a:rPr lang="en-US" sz="3518">
                <a:solidFill>
                  <a:srgbClr val="FFFFFF"/>
                </a:solidFill>
                <a:latin typeface="Anton"/>
                <a:ea typeface="Anton"/>
                <a:cs typeface="Anton"/>
                <a:sym typeface="Anton"/>
              </a:rPr>
              <a:t>FINAL IMPLEMENTATION</a:t>
            </a:r>
          </a:p>
        </p:txBody>
      </p:sp>
      <p:sp>
        <p:nvSpPr>
          <p:cNvPr id="27" name="TextBox 27"/>
          <p:cNvSpPr txBox="1"/>
          <p:nvPr/>
        </p:nvSpPr>
        <p:spPr>
          <a:xfrm>
            <a:off x="14962030" y="4457017"/>
            <a:ext cx="2180768" cy="597370"/>
          </a:xfrm>
          <a:prstGeom prst="rect">
            <a:avLst/>
          </a:prstGeom>
        </p:spPr>
        <p:txBody>
          <a:bodyPr lIns="0" tIns="0" rIns="0" bIns="0" rtlCol="0" anchor="t">
            <a:spAutoFit/>
          </a:bodyPr>
          <a:lstStyle/>
          <a:p>
            <a:pPr algn="l">
              <a:lnSpc>
                <a:spcPts val="4926"/>
              </a:lnSpc>
              <a:spcBef>
                <a:spcPct val="0"/>
              </a:spcBef>
            </a:pPr>
            <a:r>
              <a:rPr lang="en-US" sz="3518">
                <a:solidFill>
                  <a:srgbClr val="FFFFFF"/>
                </a:solidFill>
                <a:latin typeface="Anton"/>
                <a:ea typeface="Anton"/>
                <a:cs typeface="Anton"/>
                <a:sym typeface="Anton"/>
              </a:rPr>
              <a:t>LT-SPICE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GB"/>
          </a:p>
        </p:txBody>
      </p:sp>
      <p:sp>
        <p:nvSpPr>
          <p:cNvPr id="3" name="Freeform 3"/>
          <p:cNvSpPr/>
          <p:nvPr/>
        </p:nvSpPr>
        <p:spPr>
          <a:xfrm>
            <a:off x="6522084" y="0"/>
            <a:ext cx="13575177" cy="10418956"/>
          </a:xfrm>
          <a:custGeom>
            <a:avLst/>
            <a:gdLst/>
            <a:ahLst/>
            <a:cxnLst/>
            <a:rect l="l" t="t" r="r" b="b"/>
            <a:pathLst>
              <a:path w="13575177" h="10418956">
                <a:moveTo>
                  <a:pt x="0" y="0"/>
                </a:moveTo>
                <a:lnTo>
                  <a:pt x="13575177" y="0"/>
                </a:lnTo>
                <a:lnTo>
                  <a:pt x="13575177" y="10418956"/>
                </a:lnTo>
                <a:lnTo>
                  <a:pt x="0" y="10418956"/>
                </a:lnTo>
                <a:lnTo>
                  <a:pt x="0" y="0"/>
                </a:lnTo>
                <a:close/>
              </a:path>
            </a:pathLst>
          </a:custGeom>
          <a:blipFill>
            <a:blip r:embed="rId3">
              <a:alphaModFix amt="6000"/>
            </a:blip>
            <a:stretch>
              <a:fillRect t="-59112" r="-34834" b="-75126"/>
            </a:stretch>
          </a:blipFill>
        </p:spPr>
        <p:txBody>
          <a:bodyPr/>
          <a:lstStyle/>
          <a:p>
            <a:endParaRPr lang="en-GB"/>
          </a:p>
        </p:txBody>
      </p:sp>
      <p:sp>
        <p:nvSpPr>
          <p:cNvPr id="4" name="Freeform 4"/>
          <p:cNvSpPr/>
          <p:nvPr/>
        </p:nvSpPr>
        <p:spPr>
          <a:xfrm>
            <a:off x="16828069" y="685926"/>
            <a:ext cx="629458" cy="685548"/>
          </a:xfrm>
          <a:custGeom>
            <a:avLst/>
            <a:gdLst/>
            <a:ahLst/>
            <a:cxnLst/>
            <a:rect l="l" t="t" r="r" b="b"/>
            <a:pathLst>
              <a:path w="629458" h="685548">
                <a:moveTo>
                  <a:pt x="0" y="0"/>
                </a:moveTo>
                <a:lnTo>
                  <a:pt x="629458" y="0"/>
                </a:lnTo>
                <a:lnTo>
                  <a:pt x="629458" y="685548"/>
                </a:lnTo>
                <a:lnTo>
                  <a:pt x="0" y="6855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grpSp>
        <p:nvGrpSpPr>
          <p:cNvPr id="5" name="Group 5"/>
          <p:cNvGrpSpPr/>
          <p:nvPr/>
        </p:nvGrpSpPr>
        <p:grpSpPr>
          <a:xfrm>
            <a:off x="0" y="1747986"/>
            <a:ext cx="16029873" cy="1167987"/>
            <a:chOff x="0" y="0"/>
            <a:chExt cx="4221860" cy="307618"/>
          </a:xfrm>
        </p:grpSpPr>
        <p:sp>
          <p:nvSpPr>
            <p:cNvPr id="6" name="Freeform 6"/>
            <p:cNvSpPr/>
            <p:nvPr/>
          </p:nvSpPr>
          <p:spPr>
            <a:xfrm>
              <a:off x="0" y="0"/>
              <a:ext cx="4221860" cy="307618"/>
            </a:xfrm>
            <a:custGeom>
              <a:avLst/>
              <a:gdLst/>
              <a:ahLst/>
              <a:cxnLst/>
              <a:rect l="l" t="t" r="r" b="b"/>
              <a:pathLst>
                <a:path w="4221860" h="307618">
                  <a:moveTo>
                    <a:pt x="0" y="0"/>
                  </a:moveTo>
                  <a:lnTo>
                    <a:pt x="4221860" y="0"/>
                  </a:lnTo>
                  <a:lnTo>
                    <a:pt x="4221860" y="307618"/>
                  </a:lnTo>
                  <a:lnTo>
                    <a:pt x="0" y="307618"/>
                  </a:lnTo>
                  <a:close/>
                </a:path>
              </a:pathLst>
            </a:custGeom>
            <a:gradFill rotWithShape="1">
              <a:gsLst>
                <a:gs pos="0">
                  <a:srgbClr val="862C41">
                    <a:alpha val="100000"/>
                  </a:srgbClr>
                </a:gs>
                <a:gs pos="100000">
                  <a:srgbClr val="721839">
                    <a:alpha val="0"/>
                  </a:srgbClr>
                </a:gs>
              </a:gsLst>
              <a:lin ang="0"/>
            </a:gradFill>
          </p:spPr>
          <p:txBody>
            <a:bodyPr/>
            <a:lstStyle/>
            <a:p>
              <a:endParaRPr lang="en-GB"/>
            </a:p>
          </p:txBody>
        </p:sp>
        <p:sp>
          <p:nvSpPr>
            <p:cNvPr id="7" name="TextBox 7"/>
            <p:cNvSpPr txBox="1"/>
            <p:nvPr/>
          </p:nvSpPr>
          <p:spPr>
            <a:xfrm>
              <a:off x="0" y="-38100"/>
              <a:ext cx="4221860" cy="345718"/>
            </a:xfrm>
            <a:prstGeom prst="rect">
              <a:avLst/>
            </a:prstGeom>
          </p:spPr>
          <p:txBody>
            <a:bodyPr lIns="50800" tIns="50800" rIns="50800" bIns="50800" rtlCol="0" anchor="ctr"/>
            <a:lstStyle/>
            <a:p>
              <a:pPr algn="ctr">
                <a:lnSpc>
                  <a:spcPts val="2659"/>
                </a:lnSpc>
                <a:spcBef>
                  <a:spcPct val="0"/>
                </a:spcBef>
              </a:pPr>
              <a:endParaRPr/>
            </a:p>
            <a:p>
              <a:pPr algn="ctr">
                <a:lnSpc>
                  <a:spcPts val="2659"/>
                </a:lnSpc>
                <a:spcBef>
                  <a:spcPct val="0"/>
                </a:spcBef>
              </a:pPr>
              <a:endParaRPr/>
            </a:p>
          </p:txBody>
        </p:sp>
      </p:grpSp>
      <p:grpSp>
        <p:nvGrpSpPr>
          <p:cNvPr id="8" name="Group 8"/>
          <p:cNvGrpSpPr/>
          <p:nvPr/>
        </p:nvGrpSpPr>
        <p:grpSpPr>
          <a:xfrm>
            <a:off x="3296735" y="6706751"/>
            <a:ext cx="5295112" cy="3332425"/>
            <a:chOff x="0" y="0"/>
            <a:chExt cx="1687365" cy="1061926"/>
          </a:xfrm>
        </p:grpSpPr>
        <p:sp>
          <p:nvSpPr>
            <p:cNvPr id="9" name="Freeform 9"/>
            <p:cNvSpPr/>
            <p:nvPr/>
          </p:nvSpPr>
          <p:spPr>
            <a:xfrm>
              <a:off x="0" y="0"/>
              <a:ext cx="1687365" cy="1061926"/>
            </a:xfrm>
            <a:custGeom>
              <a:avLst/>
              <a:gdLst/>
              <a:ahLst/>
              <a:cxnLst/>
              <a:rect l="l" t="t" r="r" b="b"/>
              <a:pathLst>
                <a:path w="1687365" h="1061926">
                  <a:moveTo>
                    <a:pt x="20469" y="0"/>
                  </a:moveTo>
                  <a:lnTo>
                    <a:pt x="1666896" y="0"/>
                  </a:lnTo>
                  <a:cubicBezTo>
                    <a:pt x="1672324" y="0"/>
                    <a:pt x="1677531" y="2157"/>
                    <a:pt x="1681369" y="5995"/>
                  </a:cubicBezTo>
                  <a:cubicBezTo>
                    <a:pt x="1685208" y="9834"/>
                    <a:pt x="1687365" y="15040"/>
                    <a:pt x="1687365" y="20469"/>
                  </a:cubicBezTo>
                  <a:lnTo>
                    <a:pt x="1687365" y="1041457"/>
                  </a:lnTo>
                  <a:cubicBezTo>
                    <a:pt x="1687365" y="1046886"/>
                    <a:pt x="1685208" y="1052092"/>
                    <a:pt x="1681369" y="1055931"/>
                  </a:cubicBezTo>
                  <a:cubicBezTo>
                    <a:pt x="1677531" y="1059770"/>
                    <a:pt x="1672324" y="1061926"/>
                    <a:pt x="1666896" y="1061926"/>
                  </a:cubicBezTo>
                  <a:lnTo>
                    <a:pt x="20469" y="1061926"/>
                  </a:lnTo>
                  <a:cubicBezTo>
                    <a:pt x="15040" y="1061926"/>
                    <a:pt x="9834" y="1059770"/>
                    <a:pt x="5995" y="1055931"/>
                  </a:cubicBezTo>
                  <a:cubicBezTo>
                    <a:pt x="2157" y="1052092"/>
                    <a:pt x="0" y="1046886"/>
                    <a:pt x="0" y="1041457"/>
                  </a:cubicBezTo>
                  <a:lnTo>
                    <a:pt x="0" y="20469"/>
                  </a:lnTo>
                  <a:cubicBezTo>
                    <a:pt x="0" y="15040"/>
                    <a:pt x="2157" y="9834"/>
                    <a:pt x="5995" y="5995"/>
                  </a:cubicBezTo>
                  <a:cubicBezTo>
                    <a:pt x="9834" y="2157"/>
                    <a:pt x="15040" y="0"/>
                    <a:pt x="20469" y="0"/>
                  </a:cubicBezTo>
                  <a:close/>
                </a:path>
              </a:pathLst>
            </a:custGeom>
            <a:blipFill>
              <a:blip r:embed="rId6"/>
              <a:stretch>
                <a:fillRect t="-9586" b="-9586"/>
              </a:stretch>
            </a:blipFill>
          </p:spPr>
          <p:txBody>
            <a:bodyPr/>
            <a:lstStyle/>
            <a:p>
              <a:endParaRPr lang="en-GB"/>
            </a:p>
          </p:txBody>
        </p:sp>
      </p:grpSp>
      <p:grpSp>
        <p:nvGrpSpPr>
          <p:cNvPr id="10" name="Group 10"/>
          <p:cNvGrpSpPr/>
          <p:nvPr/>
        </p:nvGrpSpPr>
        <p:grpSpPr>
          <a:xfrm>
            <a:off x="17346890" y="9074804"/>
            <a:ext cx="15928354" cy="964373"/>
            <a:chOff x="0" y="0"/>
            <a:chExt cx="4195122" cy="253991"/>
          </a:xfrm>
        </p:grpSpPr>
        <p:sp>
          <p:nvSpPr>
            <p:cNvPr id="11" name="Freeform 11"/>
            <p:cNvSpPr/>
            <p:nvPr/>
          </p:nvSpPr>
          <p:spPr>
            <a:xfrm>
              <a:off x="0" y="0"/>
              <a:ext cx="4195122" cy="253991"/>
            </a:xfrm>
            <a:custGeom>
              <a:avLst/>
              <a:gdLst/>
              <a:ahLst/>
              <a:cxnLst/>
              <a:rect l="l" t="t" r="r" b="b"/>
              <a:pathLst>
                <a:path w="4195122" h="253991">
                  <a:moveTo>
                    <a:pt x="0" y="0"/>
                  </a:moveTo>
                  <a:lnTo>
                    <a:pt x="4195122" y="0"/>
                  </a:lnTo>
                  <a:lnTo>
                    <a:pt x="4195122" y="253991"/>
                  </a:lnTo>
                  <a:lnTo>
                    <a:pt x="0" y="253991"/>
                  </a:lnTo>
                  <a:close/>
                </a:path>
              </a:pathLst>
            </a:custGeom>
            <a:gradFill rotWithShape="1">
              <a:gsLst>
                <a:gs pos="0">
                  <a:srgbClr val="862C41">
                    <a:alpha val="100000"/>
                  </a:srgbClr>
                </a:gs>
                <a:gs pos="100000">
                  <a:srgbClr val="721839">
                    <a:alpha val="0"/>
                  </a:srgbClr>
                </a:gs>
              </a:gsLst>
              <a:lin ang="0"/>
            </a:gradFill>
          </p:spPr>
          <p:txBody>
            <a:bodyPr/>
            <a:lstStyle/>
            <a:p>
              <a:endParaRPr lang="en-GB"/>
            </a:p>
          </p:txBody>
        </p:sp>
        <p:sp>
          <p:nvSpPr>
            <p:cNvPr id="12" name="TextBox 12"/>
            <p:cNvSpPr txBox="1"/>
            <p:nvPr/>
          </p:nvSpPr>
          <p:spPr>
            <a:xfrm>
              <a:off x="0" y="-38100"/>
              <a:ext cx="4195122" cy="292091"/>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a:off x="2719824" y="801711"/>
            <a:ext cx="2867646" cy="745588"/>
          </a:xfrm>
          <a:custGeom>
            <a:avLst/>
            <a:gdLst/>
            <a:ahLst/>
            <a:cxnLst/>
            <a:rect l="l" t="t" r="r" b="b"/>
            <a:pathLst>
              <a:path w="2867646" h="745588">
                <a:moveTo>
                  <a:pt x="0" y="0"/>
                </a:moveTo>
                <a:lnTo>
                  <a:pt x="2867646" y="0"/>
                </a:lnTo>
                <a:lnTo>
                  <a:pt x="2867646" y="745588"/>
                </a:lnTo>
                <a:lnTo>
                  <a:pt x="0" y="745588"/>
                </a:lnTo>
                <a:lnTo>
                  <a:pt x="0" y="0"/>
                </a:lnTo>
                <a:close/>
              </a:path>
            </a:pathLst>
          </a:custGeom>
          <a:blipFill>
            <a:blip r:embed="rId7">
              <a:alphaModFix amt="7999"/>
              <a:extLst>
                <a:ext uri="{96DAC541-7B7A-43D3-8B79-37D633B846F1}">
                  <asvg:svgBlip xmlns:asvg="http://schemas.microsoft.com/office/drawing/2016/SVG/main" r:embed="rId8"/>
                </a:ext>
              </a:extLst>
            </a:blip>
            <a:stretch>
              <a:fillRect/>
            </a:stretch>
          </a:blipFill>
        </p:spPr>
        <p:txBody>
          <a:bodyPr/>
          <a:lstStyle/>
          <a:p>
            <a:endParaRPr lang="en-GB"/>
          </a:p>
        </p:txBody>
      </p:sp>
      <p:grpSp>
        <p:nvGrpSpPr>
          <p:cNvPr id="14" name="Group 14"/>
          <p:cNvGrpSpPr/>
          <p:nvPr/>
        </p:nvGrpSpPr>
        <p:grpSpPr>
          <a:xfrm>
            <a:off x="3296735" y="3063546"/>
            <a:ext cx="5295112" cy="3450988"/>
            <a:chOff x="0" y="0"/>
            <a:chExt cx="1065098" cy="694157"/>
          </a:xfrm>
        </p:grpSpPr>
        <p:sp>
          <p:nvSpPr>
            <p:cNvPr id="15" name="Freeform 15"/>
            <p:cNvSpPr/>
            <p:nvPr/>
          </p:nvSpPr>
          <p:spPr>
            <a:xfrm>
              <a:off x="0" y="0"/>
              <a:ext cx="1065098" cy="694157"/>
            </a:xfrm>
            <a:custGeom>
              <a:avLst/>
              <a:gdLst/>
              <a:ahLst/>
              <a:cxnLst/>
              <a:rect l="l" t="t" r="r" b="b"/>
              <a:pathLst>
                <a:path w="1065098" h="694157">
                  <a:moveTo>
                    <a:pt x="19007" y="0"/>
                  </a:moveTo>
                  <a:lnTo>
                    <a:pt x="1046091" y="0"/>
                  </a:lnTo>
                  <a:cubicBezTo>
                    <a:pt x="1056588" y="0"/>
                    <a:pt x="1065098" y="8510"/>
                    <a:pt x="1065098" y="19007"/>
                  </a:cubicBezTo>
                  <a:lnTo>
                    <a:pt x="1065098" y="675150"/>
                  </a:lnTo>
                  <a:cubicBezTo>
                    <a:pt x="1065098" y="680191"/>
                    <a:pt x="1063096" y="685026"/>
                    <a:pt x="1059531" y="688590"/>
                  </a:cubicBezTo>
                  <a:cubicBezTo>
                    <a:pt x="1055967" y="692155"/>
                    <a:pt x="1051132" y="694157"/>
                    <a:pt x="1046091" y="694157"/>
                  </a:cubicBezTo>
                  <a:lnTo>
                    <a:pt x="19007" y="694157"/>
                  </a:lnTo>
                  <a:cubicBezTo>
                    <a:pt x="13966" y="694157"/>
                    <a:pt x="9132" y="692155"/>
                    <a:pt x="5567" y="688590"/>
                  </a:cubicBezTo>
                  <a:cubicBezTo>
                    <a:pt x="2003" y="685026"/>
                    <a:pt x="0" y="680191"/>
                    <a:pt x="0" y="675150"/>
                  </a:cubicBezTo>
                  <a:lnTo>
                    <a:pt x="0" y="19007"/>
                  </a:lnTo>
                  <a:cubicBezTo>
                    <a:pt x="0" y="13966"/>
                    <a:pt x="2003" y="9132"/>
                    <a:pt x="5567" y="5567"/>
                  </a:cubicBezTo>
                  <a:cubicBezTo>
                    <a:pt x="9132" y="2003"/>
                    <a:pt x="13966" y="0"/>
                    <a:pt x="19007" y="0"/>
                  </a:cubicBezTo>
                  <a:close/>
                </a:path>
              </a:pathLst>
            </a:custGeom>
            <a:blipFill>
              <a:blip r:embed="rId9"/>
              <a:stretch>
                <a:fillRect l="-60668" r="-5377"/>
              </a:stretch>
            </a:blipFill>
          </p:spPr>
          <p:txBody>
            <a:bodyPr/>
            <a:lstStyle/>
            <a:p>
              <a:endParaRPr lang="en-GB"/>
            </a:p>
          </p:txBody>
        </p:sp>
      </p:grpSp>
      <p:grpSp>
        <p:nvGrpSpPr>
          <p:cNvPr id="16" name="Group 16"/>
          <p:cNvGrpSpPr/>
          <p:nvPr/>
        </p:nvGrpSpPr>
        <p:grpSpPr>
          <a:xfrm>
            <a:off x="9427173" y="3063546"/>
            <a:ext cx="5343247" cy="3450988"/>
            <a:chOff x="0" y="0"/>
            <a:chExt cx="1025490" cy="662322"/>
          </a:xfrm>
        </p:grpSpPr>
        <p:sp>
          <p:nvSpPr>
            <p:cNvPr id="17" name="Freeform 17"/>
            <p:cNvSpPr/>
            <p:nvPr/>
          </p:nvSpPr>
          <p:spPr>
            <a:xfrm>
              <a:off x="0" y="0"/>
              <a:ext cx="1025490" cy="662322"/>
            </a:xfrm>
            <a:custGeom>
              <a:avLst/>
              <a:gdLst/>
              <a:ahLst/>
              <a:cxnLst/>
              <a:rect l="l" t="t" r="r" b="b"/>
              <a:pathLst>
                <a:path w="1025490" h="662322">
                  <a:moveTo>
                    <a:pt x="18836" y="0"/>
                  </a:moveTo>
                  <a:lnTo>
                    <a:pt x="1006654" y="0"/>
                  </a:lnTo>
                  <a:cubicBezTo>
                    <a:pt x="1011649" y="0"/>
                    <a:pt x="1016440" y="1984"/>
                    <a:pt x="1019973" y="5517"/>
                  </a:cubicBezTo>
                  <a:cubicBezTo>
                    <a:pt x="1023505" y="9049"/>
                    <a:pt x="1025490" y="13840"/>
                    <a:pt x="1025490" y="18836"/>
                  </a:cubicBezTo>
                  <a:lnTo>
                    <a:pt x="1025490" y="643486"/>
                  </a:lnTo>
                  <a:cubicBezTo>
                    <a:pt x="1025490" y="653889"/>
                    <a:pt x="1017057" y="662322"/>
                    <a:pt x="1006654" y="662322"/>
                  </a:cubicBezTo>
                  <a:lnTo>
                    <a:pt x="18836" y="662322"/>
                  </a:lnTo>
                  <a:cubicBezTo>
                    <a:pt x="13840" y="662322"/>
                    <a:pt x="9049" y="660338"/>
                    <a:pt x="5517" y="656806"/>
                  </a:cubicBezTo>
                  <a:cubicBezTo>
                    <a:pt x="1984" y="653273"/>
                    <a:pt x="0" y="648482"/>
                    <a:pt x="0" y="643486"/>
                  </a:cubicBezTo>
                  <a:lnTo>
                    <a:pt x="0" y="18836"/>
                  </a:lnTo>
                  <a:cubicBezTo>
                    <a:pt x="0" y="13840"/>
                    <a:pt x="1984" y="9049"/>
                    <a:pt x="5517" y="5517"/>
                  </a:cubicBezTo>
                  <a:cubicBezTo>
                    <a:pt x="9049" y="1984"/>
                    <a:pt x="13840" y="0"/>
                    <a:pt x="18836" y="0"/>
                  </a:cubicBezTo>
                  <a:close/>
                </a:path>
              </a:pathLst>
            </a:custGeom>
            <a:blipFill>
              <a:blip r:embed="rId10"/>
              <a:stretch>
                <a:fillRect l="-2850" r="-2596"/>
              </a:stretch>
            </a:blipFill>
          </p:spPr>
          <p:txBody>
            <a:bodyPr/>
            <a:lstStyle/>
            <a:p>
              <a:endParaRPr lang="en-GB"/>
            </a:p>
          </p:txBody>
        </p:sp>
      </p:grpSp>
      <p:grpSp>
        <p:nvGrpSpPr>
          <p:cNvPr id="18" name="Group 18"/>
          <p:cNvGrpSpPr/>
          <p:nvPr/>
        </p:nvGrpSpPr>
        <p:grpSpPr>
          <a:xfrm>
            <a:off x="9427173" y="6706751"/>
            <a:ext cx="5343247" cy="3318074"/>
            <a:chOff x="0" y="0"/>
            <a:chExt cx="1687365" cy="1047827"/>
          </a:xfrm>
        </p:grpSpPr>
        <p:sp>
          <p:nvSpPr>
            <p:cNvPr id="19" name="Freeform 19"/>
            <p:cNvSpPr/>
            <p:nvPr/>
          </p:nvSpPr>
          <p:spPr>
            <a:xfrm>
              <a:off x="0" y="0"/>
              <a:ext cx="1687365" cy="1047827"/>
            </a:xfrm>
            <a:custGeom>
              <a:avLst/>
              <a:gdLst/>
              <a:ahLst/>
              <a:cxnLst/>
              <a:rect l="l" t="t" r="r" b="b"/>
              <a:pathLst>
                <a:path w="1687365" h="1047827">
                  <a:moveTo>
                    <a:pt x="20285" y="0"/>
                  </a:moveTo>
                  <a:lnTo>
                    <a:pt x="1667080" y="0"/>
                  </a:lnTo>
                  <a:cubicBezTo>
                    <a:pt x="1678283" y="0"/>
                    <a:pt x="1687365" y="9082"/>
                    <a:pt x="1687365" y="20285"/>
                  </a:cubicBezTo>
                  <a:lnTo>
                    <a:pt x="1687365" y="1027543"/>
                  </a:lnTo>
                  <a:cubicBezTo>
                    <a:pt x="1687365" y="1038746"/>
                    <a:pt x="1678283" y="1047827"/>
                    <a:pt x="1667080" y="1047827"/>
                  </a:cubicBezTo>
                  <a:lnTo>
                    <a:pt x="20285" y="1047827"/>
                  </a:lnTo>
                  <a:cubicBezTo>
                    <a:pt x="9082" y="1047827"/>
                    <a:pt x="0" y="1038746"/>
                    <a:pt x="0" y="1027543"/>
                  </a:cubicBezTo>
                  <a:lnTo>
                    <a:pt x="0" y="20285"/>
                  </a:lnTo>
                  <a:cubicBezTo>
                    <a:pt x="0" y="9082"/>
                    <a:pt x="9082" y="0"/>
                    <a:pt x="20285" y="0"/>
                  </a:cubicBezTo>
                  <a:close/>
                </a:path>
              </a:pathLst>
            </a:custGeom>
            <a:blipFill>
              <a:blip r:embed="rId11"/>
              <a:stretch>
                <a:fillRect l="-6121" r="-4275"/>
              </a:stretch>
            </a:blipFill>
          </p:spPr>
          <p:txBody>
            <a:bodyPr/>
            <a:lstStyle/>
            <a:p>
              <a:endParaRPr lang="en-GB"/>
            </a:p>
          </p:txBody>
        </p:sp>
      </p:grpSp>
      <p:sp>
        <p:nvSpPr>
          <p:cNvPr id="20" name="TextBox 20"/>
          <p:cNvSpPr txBox="1"/>
          <p:nvPr/>
        </p:nvSpPr>
        <p:spPr>
          <a:xfrm>
            <a:off x="17589442" y="9362760"/>
            <a:ext cx="459363" cy="340836"/>
          </a:xfrm>
          <a:prstGeom prst="rect">
            <a:avLst/>
          </a:prstGeom>
        </p:spPr>
        <p:txBody>
          <a:bodyPr lIns="0" tIns="0" rIns="0" bIns="0" rtlCol="0" anchor="t">
            <a:spAutoFit/>
          </a:bodyPr>
          <a:lstStyle/>
          <a:p>
            <a:pPr algn="ctr">
              <a:lnSpc>
                <a:spcPts val="2738"/>
              </a:lnSpc>
              <a:spcBef>
                <a:spcPct val="0"/>
              </a:spcBef>
            </a:pPr>
            <a:r>
              <a:rPr lang="en-US" sz="1956">
                <a:solidFill>
                  <a:srgbClr val="FFFFFF"/>
                </a:solidFill>
                <a:latin typeface="Montserrat"/>
                <a:ea typeface="Montserrat"/>
                <a:cs typeface="Montserrat"/>
                <a:sym typeface="Montserrat"/>
              </a:rPr>
              <a:t>09</a:t>
            </a:r>
          </a:p>
        </p:txBody>
      </p:sp>
      <p:sp>
        <p:nvSpPr>
          <p:cNvPr id="21" name="TextBox 21"/>
          <p:cNvSpPr txBox="1"/>
          <p:nvPr/>
        </p:nvSpPr>
        <p:spPr>
          <a:xfrm>
            <a:off x="4690590" y="1877324"/>
            <a:ext cx="9208870" cy="823585"/>
          </a:xfrm>
          <a:prstGeom prst="rect">
            <a:avLst/>
          </a:prstGeom>
        </p:spPr>
        <p:txBody>
          <a:bodyPr lIns="0" tIns="0" rIns="0" bIns="0" rtlCol="0" anchor="t">
            <a:spAutoFit/>
          </a:bodyPr>
          <a:lstStyle/>
          <a:p>
            <a:pPr algn="l">
              <a:lnSpc>
                <a:spcPts val="6824"/>
              </a:lnSpc>
              <a:spcBef>
                <a:spcPct val="0"/>
              </a:spcBef>
            </a:pPr>
            <a:r>
              <a:rPr lang="en-US" sz="4874">
                <a:solidFill>
                  <a:srgbClr val="FFFFFF"/>
                </a:solidFill>
                <a:latin typeface="Anton"/>
                <a:ea typeface="Anton"/>
                <a:cs typeface="Anton"/>
                <a:sym typeface="Anton"/>
              </a:rPr>
              <a:t>BREADBOARD/FINAL IMPLEMENTATION</a:t>
            </a:r>
          </a:p>
        </p:txBody>
      </p:sp>
      <p:sp>
        <p:nvSpPr>
          <p:cNvPr id="22" name="TextBox 22"/>
          <p:cNvSpPr txBox="1"/>
          <p:nvPr/>
        </p:nvSpPr>
        <p:spPr>
          <a:xfrm>
            <a:off x="7470706" y="141792"/>
            <a:ext cx="3346589" cy="983492"/>
          </a:xfrm>
          <a:prstGeom prst="rect">
            <a:avLst/>
          </a:prstGeom>
        </p:spPr>
        <p:txBody>
          <a:bodyPr lIns="0" tIns="0" rIns="0" bIns="0" rtlCol="0" anchor="t">
            <a:spAutoFit/>
          </a:bodyPr>
          <a:lstStyle/>
          <a:p>
            <a:pPr algn="l">
              <a:lnSpc>
                <a:spcPts val="8157"/>
              </a:lnSpc>
              <a:spcBef>
                <a:spcPct val="0"/>
              </a:spcBef>
            </a:pPr>
            <a:r>
              <a:rPr lang="en-US" sz="5826">
                <a:solidFill>
                  <a:srgbClr val="FFFFFF"/>
                </a:solidFill>
                <a:latin typeface="Anton"/>
                <a:ea typeface="Anton"/>
                <a:cs typeface="Anton"/>
                <a:sym typeface="Anton"/>
              </a:rPr>
              <a:t>MULTIPLIER</a:t>
            </a:r>
          </a:p>
        </p:txBody>
      </p:sp>
      <p:sp>
        <p:nvSpPr>
          <p:cNvPr id="23" name="TextBox 23"/>
          <p:cNvSpPr txBox="1"/>
          <p:nvPr/>
        </p:nvSpPr>
        <p:spPr>
          <a:xfrm>
            <a:off x="5944291" y="999304"/>
            <a:ext cx="7239534" cy="981690"/>
          </a:xfrm>
          <a:prstGeom prst="rect">
            <a:avLst/>
          </a:prstGeom>
        </p:spPr>
        <p:txBody>
          <a:bodyPr lIns="0" tIns="0" rIns="0" bIns="0" rtlCol="0" anchor="t">
            <a:spAutoFit/>
          </a:bodyPr>
          <a:lstStyle/>
          <a:p>
            <a:pPr algn="l">
              <a:lnSpc>
                <a:spcPts val="7980"/>
              </a:lnSpc>
              <a:spcBef>
                <a:spcPct val="0"/>
              </a:spcBef>
            </a:pPr>
            <a:r>
              <a:rPr lang="en-US" sz="5700">
                <a:gradFill>
                  <a:gsLst>
                    <a:gs pos="0">
                      <a:srgbClr val="8C52FF">
                        <a:alpha val="100000"/>
                      </a:srgbClr>
                    </a:gs>
                    <a:gs pos="100000">
                      <a:srgbClr val="FF914D">
                        <a:alpha val="100000"/>
                      </a:srgbClr>
                    </a:gs>
                  </a:gsLst>
                  <a:lin ang="0"/>
                </a:gradFill>
                <a:latin typeface="Anton"/>
                <a:ea typeface="Anton"/>
                <a:cs typeface="Anton"/>
                <a:sym typeface="Anton"/>
              </a:rPr>
              <a:t>SIMULATION RESULTS &amp;</a:t>
            </a:r>
          </a:p>
        </p:txBody>
      </p:sp>
      <p:sp>
        <p:nvSpPr>
          <p:cNvPr id="24" name="TextBox 24"/>
          <p:cNvSpPr txBox="1"/>
          <p:nvPr/>
        </p:nvSpPr>
        <p:spPr>
          <a:xfrm>
            <a:off x="14797356" y="7790883"/>
            <a:ext cx="3021768" cy="1215545"/>
          </a:xfrm>
          <a:prstGeom prst="rect">
            <a:avLst/>
          </a:prstGeom>
        </p:spPr>
        <p:txBody>
          <a:bodyPr lIns="0" tIns="0" rIns="0" bIns="0" rtlCol="0" anchor="t">
            <a:spAutoFit/>
          </a:bodyPr>
          <a:lstStyle/>
          <a:p>
            <a:pPr algn="ctr">
              <a:lnSpc>
                <a:spcPts val="4926"/>
              </a:lnSpc>
              <a:spcBef>
                <a:spcPct val="0"/>
              </a:spcBef>
            </a:pPr>
            <a:r>
              <a:rPr lang="en-US" sz="3518">
                <a:solidFill>
                  <a:srgbClr val="FFFFFF"/>
                </a:solidFill>
                <a:latin typeface="Anton"/>
                <a:ea typeface="Anton"/>
                <a:cs typeface="Anton"/>
                <a:sym typeface="Anton"/>
              </a:rPr>
              <a:t>FINAL IMPLEMENTATION</a:t>
            </a:r>
          </a:p>
        </p:txBody>
      </p:sp>
      <p:sp>
        <p:nvSpPr>
          <p:cNvPr id="25" name="TextBox 25"/>
          <p:cNvSpPr txBox="1"/>
          <p:nvPr/>
        </p:nvSpPr>
        <p:spPr>
          <a:xfrm>
            <a:off x="1476396" y="4191669"/>
            <a:ext cx="2180768" cy="597370"/>
          </a:xfrm>
          <a:prstGeom prst="rect">
            <a:avLst/>
          </a:prstGeom>
        </p:spPr>
        <p:txBody>
          <a:bodyPr lIns="0" tIns="0" rIns="0" bIns="0" rtlCol="0" anchor="t">
            <a:spAutoFit/>
          </a:bodyPr>
          <a:lstStyle/>
          <a:p>
            <a:pPr algn="l">
              <a:lnSpc>
                <a:spcPts val="4926"/>
              </a:lnSpc>
              <a:spcBef>
                <a:spcPct val="0"/>
              </a:spcBef>
            </a:pPr>
            <a:r>
              <a:rPr lang="en-US" sz="3518">
                <a:solidFill>
                  <a:srgbClr val="FFFFFF"/>
                </a:solidFill>
                <a:latin typeface="Anton"/>
                <a:ea typeface="Anton"/>
                <a:cs typeface="Anton"/>
                <a:sym typeface="Anton"/>
              </a:rPr>
              <a:t>SIMULINK</a:t>
            </a:r>
          </a:p>
        </p:txBody>
      </p:sp>
      <p:sp>
        <p:nvSpPr>
          <p:cNvPr id="26" name="TextBox 26"/>
          <p:cNvSpPr txBox="1"/>
          <p:nvPr/>
        </p:nvSpPr>
        <p:spPr>
          <a:xfrm>
            <a:off x="274967" y="7790883"/>
            <a:ext cx="3021768" cy="1215545"/>
          </a:xfrm>
          <a:prstGeom prst="rect">
            <a:avLst/>
          </a:prstGeom>
        </p:spPr>
        <p:txBody>
          <a:bodyPr lIns="0" tIns="0" rIns="0" bIns="0" rtlCol="0" anchor="t">
            <a:spAutoFit/>
          </a:bodyPr>
          <a:lstStyle/>
          <a:p>
            <a:pPr algn="ctr">
              <a:lnSpc>
                <a:spcPts val="4926"/>
              </a:lnSpc>
              <a:spcBef>
                <a:spcPct val="0"/>
              </a:spcBef>
            </a:pPr>
            <a:r>
              <a:rPr lang="en-US" sz="3518">
                <a:solidFill>
                  <a:srgbClr val="FFFFFF"/>
                </a:solidFill>
                <a:latin typeface="Anton"/>
                <a:ea typeface="Anton"/>
                <a:cs typeface="Anton"/>
                <a:sym typeface="Anton"/>
              </a:rPr>
              <a:t>BREADBOARD IMPLEMENTATION</a:t>
            </a:r>
          </a:p>
        </p:txBody>
      </p:sp>
      <p:sp>
        <p:nvSpPr>
          <p:cNvPr id="27" name="TextBox 27"/>
          <p:cNvSpPr txBox="1"/>
          <p:nvPr/>
        </p:nvSpPr>
        <p:spPr>
          <a:xfrm>
            <a:off x="14962030" y="4457017"/>
            <a:ext cx="2180768" cy="597370"/>
          </a:xfrm>
          <a:prstGeom prst="rect">
            <a:avLst/>
          </a:prstGeom>
        </p:spPr>
        <p:txBody>
          <a:bodyPr lIns="0" tIns="0" rIns="0" bIns="0" rtlCol="0" anchor="t">
            <a:spAutoFit/>
          </a:bodyPr>
          <a:lstStyle/>
          <a:p>
            <a:pPr algn="l">
              <a:lnSpc>
                <a:spcPts val="4926"/>
              </a:lnSpc>
              <a:spcBef>
                <a:spcPct val="0"/>
              </a:spcBef>
            </a:pPr>
            <a:r>
              <a:rPr lang="en-US" sz="3518">
                <a:solidFill>
                  <a:srgbClr val="FFFFFF"/>
                </a:solidFill>
                <a:latin typeface="Anton"/>
                <a:ea typeface="Anton"/>
                <a:cs typeface="Anton"/>
                <a:sym typeface="Anton"/>
              </a:rPr>
              <a:t>LT-SPICE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704</Words>
  <Application>Microsoft Office PowerPoint</Application>
  <PresentationFormat>Custom</PresentationFormat>
  <Paragraphs>138</Paragraphs>
  <Slides>17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Anton</vt:lpstr>
      <vt:lpstr>Calibri</vt:lpstr>
      <vt:lpstr>Anonymous Pro</vt:lpstr>
      <vt:lpstr>Anonymous Pro Bold</vt:lpstr>
      <vt:lpstr>Montserrat Bold</vt:lpstr>
      <vt:lpstr>Arial</vt:lpstr>
      <vt:lpstr>Montserrat Bold Italics</vt:lpstr>
      <vt:lpstr>Montserrat Italics</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Final_Analog_Computer_Hypertronics</dc:title>
  <cp:lastModifiedBy>kavindu wijesinghe</cp:lastModifiedBy>
  <cp:revision>2</cp:revision>
  <dcterms:created xsi:type="dcterms:W3CDTF">2006-08-16T00:00:00Z</dcterms:created>
  <dcterms:modified xsi:type="dcterms:W3CDTF">2025-12-09T04:46:14Z</dcterms:modified>
  <dc:identifier>DAG66oE-_3Y</dc:identifier>
</cp:coreProperties>
</file>